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</p:sldMasterIdLst>
  <p:sldIdLst>
    <p:sldId id="256" r:id="rId2"/>
    <p:sldId id="257" r:id="rId3"/>
    <p:sldId id="259" r:id="rId4"/>
    <p:sldId id="258" r:id="rId5"/>
    <p:sldId id="280" r:id="rId6"/>
    <p:sldId id="261" r:id="rId7"/>
    <p:sldId id="262" r:id="rId8"/>
    <p:sldId id="263" r:id="rId9"/>
    <p:sldId id="264" r:id="rId10"/>
    <p:sldId id="277" r:id="rId11"/>
    <p:sldId id="265" r:id="rId12"/>
    <p:sldId id="276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4" r:id="rId21"/>
    <p:sldId id="287" r:id="rId22"/>
    <p:sldId id="273" r:id="rId23"/>
    <p:sldId id="285" r:id="rId24"/>
    <p:sldId id="286" r:id="rId25"/>
    <p:sldId id="288" r:id="rId26"/>
    <p:sldId id="275" r:id="rId27"/>
    <p:sldId id="289" r:id="rId28"/>
    <p:sldId id="290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  <p15:guide id="3" pos="154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4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26" y="96"/>
      </p:cViewPr>
      <p:guideLst>
        <p:guide orient="horz" pos="2159"/>
        <p:guide pos="3839"/>
        <p:guide pos="154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8C99B0-EA76-43BE-88D6-961080A66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A146400-01A1-4684-AF50-3EFF3E8B22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4CDFC4-47E8-479D-9342-9BE50F119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610F3-EE6F-4F10-8DFC-83C89CDD1BA3}" type="datetimeFigureOut">
              <a:rPr lang="ko-KR" altLang="en-US" smtClean="0"/>
              <a:t>2020-03-31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30456D-07F1-45F6-A928-2FAC28F09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58A141-CF8D-48BF-A0DF-1098A8A48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5DF67-009F-4A2F-843D-2F0C9393A9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2292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9F77BC-1FCA-4278-AD7A-1E53FD2F5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EFB1C8A-223B-4EDE-95A0-C8E2C517C9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FA46F3-F39C-4A5B-AF45-BEF55E0E0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610F3-EE6F-4F10-8DFC-83C89CDD1BA3}" type="datetimeFigureOut">
              <a:rPr lang="ko-KR" altLang="en-US" smtClean="0"/>
              <a:t>2020-03-31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05BE06-1DBB-4C90-9736-937E08776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6219C0-24FE-4933-9085-DA8FA7470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5DF67-009F-4A2F-843D-2F0C9393A9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675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A63E062-E2A3-4886-AF52-D4A5B3DAB7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3207B1-C0CA-4E6B-8BA5-131723C53C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71DAC6-CBC8-43A0-A327-5CDD4E3FE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610F3-EE6F-4F10-8DFC-83C89CDD1BA3}" type="datetimeFigureOut">
              <a:rPr lang="ko-KR" altLang="en-US" smtClean="0"/>
              <a:t>2020-03-31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E6CDDF-067E-4642-8B32-F5597C738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16E0BA-9D65-4141-8620-DD8E51C99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5DF67-009F-4A2F-843D-2F0C9393A9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4623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 userDrawn="1"/>
        </p:nvSpPr>
        <p:spPr>
          <a:xfrm rot="5400000" flipH="1" flipV="1">
            <a:off x="11796714" y="6462714"/>
            <a:ext cx="334962" cy="455612"/>
          </a:xfrm>
          <a:prstGeom prst="rtTriangle">
            <a:avLst/>
          </a:prstGeom>
          <a:solidFill>
            <a:srgbClr val="445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2229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1E852C-019C-4EC4-98A9-91EF5168C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03B85F-BDD4-4881-80BB-852E7F8BA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F0A939-0A57-47D8-8218-0F53C0DD9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610F3-EE6F-4F10-8DFC-83C89CDD1BA3}" type="datetimeFigureOut">
              <a:rPr lang="ko-KR" altLang="en-US" smtClean="0"/>
              <a:t>2020-03-31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764925-84FE-45A2-A4BD-F87A051F4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43BDBB-323E-43B1-9DF7-F7022C23C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5DF67-009F-4A2F-843D-2F0C9393A9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519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717D89-D651-41DB-852A-EE54DBF96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0F6F85-10BC-4BE8-8B2F-5E48B789A9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A0AD50-F7D9-4CDC-9E00-B872117F5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610F3-EE6F-4F10-8DFC-83C89CDD1BA3}" type="datetimeFigureOut">
              <a:rPr lang="ko-KR" altLang="en-US" smtClean="0"/>
              <a:t>2020-03-31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FB0881-71EC-4FBB-B2C9-6E34A81E7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BF8078-2441-4213-B3F4-519F58E9A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5DF67-009F-4A2F-843D-2F0C9393A9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4063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ECA874-274E-4A12-A03D-60234FD47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B231DA-4401-4396-BBD1-CCC20738A9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947304F-F75F-44BD-947F-C07A5185DD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74D1D3-27A6-49E9-98A5-7DBDA2925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610F3-EE6F-4F10-8DFC-83C89CDD1BA3}" type="datetimeFigureOut">
              <a:rPr lang="ko-KR" altLang="en-US" smtClean="0"/>
              <a:t>2020-03-31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CBE0780-57AA-4BF4-8563-D3A84DCD8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6F79D7-98EC-447D-BB38-E0063FBEB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5DF67-009F-4A2F-843D-2F0C9393A9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2919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762680-CFB3-4353-A4DC-61847CB80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2B3495-DEA2-4475-ACBD-B9D4C8B08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CFB5827-470B-4CFF-88B8-B24F4A6B89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E221EC8-6029-4D31-8906-4B32E962CF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2AE3E3D-79F7-449F-8121-BD08D5BC1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2209E63-AFB0-4C90-850D-0A8D5A07F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610F3-EE6F-4F10-8DFC-83C89CDD1BA3}" type="datetimeFigureOut">
              <a:rPr lang="ko-KR" altLang="en-US" smtClean="0"/>
              <a:t>2020-03-31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5493D36-CE68-45D9-ADB3-C198662F5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1D09962-DA24-48CD-8290-6A1E431CE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5DF67-009F-4A2F-843D-2F0C9393A9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7793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6B49E9-8CED-4B31-A5F6-20DCC631D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7F9337B-36D7-48CB-9803-828820970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610F3-EE6F-4F10-8DFC-83C89CDD1BA3}" type="datetimeFigureOut">
              <a:rPr lang="ko-KR" altLang="en-US" smtClean="0"/>
              <a:t>2020-03-31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BA0921A-87DC-4BC4-B920-6435AD697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71289D8-9D13-4B3A-9DC4-D8A4A5636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5DF67-009F-4A2F-843D-2F0C9393A9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777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1084016-A11A-4A49-8318-E2E4DDC9E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610F3-EE6F-4F10-8DFC-83C89CDD1BA3}" type="datetimeFigureOut">
              <a:rPr lang="ko-KR" altLang="en-US" smtClean="0"/>
              <a:t>2020-03-31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729E33E-C766-4FB3-A18A-04A8BF850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6F6F970-0851-4FEE-B2B2-4428F0F0E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5DF67-009F-4A2F-843D-2F0C9393A9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3971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A8D655-3DC6-4DEA-915E-D90D9FCFA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1D126D0-7E1D-4CCB-8611-5EB98471B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C45BF1-7B72-4678-98C4-D8E9C2EEC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81BE9E-AF78-4C4E-8444-B8475A475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610F3-EE6F-4F10-8DFC-83C89CDD1BA3}" type="datetimeFigureOut">
              <a:rPr lang="ko-KR" altLang="en-US" smtClean="0"/>
              <a:t>2020-03-31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A0E184-603E-4A86-B204-F0FD11457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0734EB-027D-45C8-97AA-C79A241B5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5DF67-009F-4A2F-843D-2F0C9393A9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5729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37C617-3DA8-4743-9A5B-1DE6A7FB2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2309C0F-3B27-4294-9965-58DCFE9359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B4A51E-A814-40BA-8C36-D4B81D7A17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36C21BC-7336-430F-B6AF-72465F2E4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610F3-EE6F-4F10-8DFC-83C89CDD1BA3}" type="datetimeFigureOut">
              <a:rPr lang="ko-KR" altLang="en-US" smtClean="0"/>
              <a:t>2020-03-31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A6761C-B25B-40C9-8240-2D26A7FCE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B03BDD6-0F78-412A-B4D1-6FAA166E3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5DF67-009F-4A2F-843D-2F0C9393A9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29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CCF7E4C-0A23-4661-B0FF-089C62868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D60B89-0C3C-452F-8B8A-C6D0DF1C2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78613A-1436-41B7-B385-D08B289A46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610F3-EE6F-4F10-8DFC-83C89CDD1BA3}" type="datetimeFigureOut">
              <a:rPr lang="ko-KR" altLang="en-US" smtClean="0"/>
              <a:t>2020-03-31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F9D716-A962-49C7-8EDD-FBEB05D88A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CC9BAC-1FBB-49C8-8B4A-75FF5FB92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25DF67-009F-4A2F-843D-2F0C9393A9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96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7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generated.photos/faces/young-adult/asian-race/female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Vlabs/stylegan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lunit.io/2019/02/25/a-style-based-generator-architecture-for-generative-adversarial-networks/" TargetMode="External"/><Relationship Id="rId2" Type="http://schemas.openxmlformats.org/officeDocument/2006/relationships/hyperlink" Target="https://github.com/NVlabs/stylega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enerated.photos/faces/young-adult/asian-race/femal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arxiv.org/abs/1703.06868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/>
          <p:cNvGrpSpPr/>
          <p:nvPr/>
        </p:nvGrpSpPr>
        <p:grpSpPr>
          <a:xfrm>
            <a:off x="2748384" y="1958704"/>
            <a:ext cx="6718973" cy="1153773"/>
            <a:chOff x="2111988" y="1124744"/>
            <a:chExt cx="5045527" cy="18002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142000" y="1124744"/>
              <a:ext cx="4860000" cy="0"/>
            </a:xfrm>
            <a:prstGeom prst="line">
              <a:avLst/>
            </a:prstGeom>
            <a:ln>
              <a:solidFill>
                <a:schemeClr val="tx1"/>
              </a:solidFill>
            </a:ln>
            <a:scene3d>
              <a:camera prst="perspectiveFron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/>
            <p:cNvCxnSpPr/>
            <p:nvPr/>
          </p:nvCxnSpPr>
          <p:spPr>
            <a:xfrm>
              <a:off x="2142000" y="2924944"/>
              <a:ext cx="4860000" cy="0"/>
            </a:xfrm>
            <a:prstGeom prst="line">
              <a:avLst/>
            </a:prstGeom>
            <a:ln>
              <a:solidFill>
                <a:schemeClr val="tx1"/>
              </a:solidFill>
            </a:ln>
            <a:scene3d>
              <a:camera prst="perspectiveFron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2111988" y="1124744"/>
              <a:ext cx="5045527" cy="158471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  <a:scene3d>
                <a:camera prst="perspectiveFront"/>
                <a:lightRig rig="threePt" dir="t"/>
              </a:scene3d>
            </a:bodyPr>
            <a:lstStyle/>
            <a:p>
              <a:pPr algn="ctr"/>
              <a:r>
                <a:rPr lang="en-US" altLang="ko-KR" sz="3000" dirty="0" err="1"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Dubai Medium" panose="020B0603030403030204" pitchFamily="34" charset="-78"/>
                </a:rPr>
                <a:t>StyleGAN</a:t>
              </a:r>
              <a:r>
                <a:rPr lang="ko-KR" altLang="en-US" sz="3000" dirty="0"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Dubai Medium" panose="020B0603030403030204" pitchFamily="34" charset="-78"/>
                </a:rPr>
                <a:t>을</a:t>
              </a:r>
              <a:r>
                <a:rPr lang="en-US" altLang="ko-KR" sz="3000" dirty="0"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Dubai Medium" panose="020B0603030403030204" pitchFamily="34" charset="-78"/>
                </a:rPr>
                <a:t> </a:t>
              </a:r>
              <a:r>
                <a:rPr lang="ko-KR" altLang="en-US" sz="3000" dirty="0"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Dubai Medium" panose="020B0603030403030204" pitchFamily="34" charset="-78"/>
                </a:rPr>
                <a:t>이용한</a:t>
              </a:r>
              <a:endParaRPr lang="en-US" altLang="ko-KR" sz="3000" dirty="0">
                <a:latin typeface="KoPub돋움체 Medium" panose="02020603020101020101" pitchFamily="18" charset="-127"/>
                <a:ea typeface="KoPub돋움체 Medium" panose="02020603020101020101" pitchFamily="18" charset="-127"/>
                <a:cs typeface="Dubai Medium" panose="020B0603030403030204" pitchFamily="34" charset="-78"/>
              </a:endParaRPr>
            </a:p>
            <a:p>
              <a:pPr algn="ctr"/>
              <a:r>
                <a:rPr lang="ko-KR" altLang="en-US" sz="3000" dirty="0"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Dubai Medium" panose="020B0603030403030204" pitchFamily="34" charset="-78"/>
                </a:rPr>
                <a:t>이상형 생성 월드컵 웹서비스 제작</a:t>
              </a:r>
              <a:endParaRPr lang="en-US" altLang="ko-KR" sz="3000" dirty="0">
                <a:latin typeface="KoPub돋움체 Medium" panose="02020603020101020101" pitchFamily="18" charset="-127"/>
                <a:ea typeface="KoPub돋움체 Medium" panose="02020603020101020101" pitchFamily="18" charset="-127"/>
                <a:cs typeface="Dubai Medium" panose="020B0603030403030204" pitchFamily="34" charset="-78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3056539" y="3242247"/>
            <a:ext cx="6012668" cy="3231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1500" dirty="0">
                <a:solidFill>
                  <a:schemeClr val="tx1">
                    <a:alpha val="92000"/>
                  </a:schemeClr>
                </a:solidFill>
                <a:latin typeface="Abadi Extra Light" panose="020B0204020104020204" pitchFamily="34" charset="0"/>
                <a:ea typeface="HY견고딕" panose="02030600000101010101" pitchFamily="18" charset="-127"/>
                <a:cs typeface="Dubai Medium" panose="020B0603030403030204" pitchFamily="34" charset="-78"/>
              </a:rPr>
              <a:t>Using </a:t>
            </a:r>
            <a:r>
              <a:rPr lang="en-US" altLang="ko-KR" sz="1500" dirty="0" err="1">
                <a:solidFill>
                  <a:schemeClr val="tx1">
                    <a:alpha val="92000"/>
                  </a:schemeClr>
                </a:solidFill>
                <a:latin typeface="Abadi Extra Light" panose="020B0204020104020204" pitchFamily="34" charset="0"/>
                <a:ea typeface="HY견고딕" panose="02030600000101010101" pitchFamily="18" charset="-127"/>
                <a:cs typeface="Dubai Medium" panose="020B0603030403030204" pitchFamily="34" charset="-78"/>
              </a:rPr>
              <a:t>StyleGAN</a:t>
            </a:r>
            <a:r>
              <a:rPr lang="en-US" altLang="ko-KR" sz="1500" dirty="0">
                <a:solidFill>
                  <a:schemeClr val="tx1">
                    <a:alpha val="92000"/>
                  </a:schemeClr>
                </a:solidFill>
                <a:latin typeface="Abadi Extra Light" panose="020B0204020104020204" pitchFamily="34" charset="0"/>
                <a:ea typeface="HY견고딕" panose="02030600000101010101" pitchFamily="18" charset="-127"/>
                <a:cs typeface="Dubai Medium" panose="020B0603030403030204" pitchFamily="34" charset="-78"/>
              </a:rPr>
              <a:t> &amp; Making Ideal type</a:t>
            </a:r>
            <a:endParaRPr lang="ko-KR" altLang="en-US" sz="1500" dirty="0">
              <a:solidFill>
                <a:schemeClr val="tx1">
                  <a:alpha val="92000"/>
                </a:schemeClr>
              </a:solidFill>
              <a:latin typeface="Abadi Extra Light" panose="020B0204020104020204" pitchFamily="34" charset="0"/>
              <a:ea typeface="HY견고딕" panose="02030600000101010101" pitchFamily="18" charset="-127"/>
              <a:cs typeface="Dubai Medium" panose="020B0603030403030204" pitchFamily="34" charset="-78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739719" y="3960722"/>
            <a:ext cx="2736304" cy="132343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2000" dirty="0">
                <a:latin typeface="+mn-ea"/>
                <a:cs typeface="Ebrima" pitchFamily="2" charset="0"/>
              </a:rPr>
              <a:t>20151039 </a:t>
            </a:r>
            <a:r>
              <a:rPr lang="ko-KR" altLang="en-US" sz="2000" dirty="0">
                <a:latin typeface="+mn-ea"/>
                <a:cs typeface="Ebrima" pitchFamily="2" charset="0"/>
              </a:rPr>
              <a:t>임연수</a:t>
            </a:r>
            <a:endParaRPr lang="en-US" altLang="ko-KR" sz="2000" dirty="0">
              <a:latin typeface="+mn-ea"/>
              <a:cs typeface="Ebrima" pitchFamily="2" charset="0"/>
            </a:endParaRPr>
          </a:p>
          <a:p>
            <a:pPr algn="ctr"/>
            <a:r>
              <a:rPr lang="en-US" altLang="ko-KR" sz="2000" dirty="0">
                <a:latin typeface="+mn-ea"/>
                <a:cs typeface="Ebrima" pitchFamily="2" charset="0"/>
              </a:rPr>
              <a:t>20150351 </a:t>
            </a:r>
            <a:r>
              <a:rPr lang="ko-KR" altLang="en-US" sz="2000" dirty="0">
                <a:latin typeface="+mn-ea"/>
                <a:cs typeface="Ebrima" pitchFamily="2" charset="0"/>
              </a:rPr>
              <a:t>김창민</a:t>
            </a:r>
            <a:endParaRPr lang="en-US" altLang="ko-KR" sz="2000" dirty="0">
              <a:latin typeface="+mn-ea"/>
              <a:cs typeface="Ebrima" pitchFamily="2" charset="0"/>
            </a:endParaRPr>
          </a:p>
          <a:p>
            <a:pPr algn="ctr"/>
            <a:r>
              <a:rPr lang="en-US" altLang="ko-KR" sz="2000" dirty="0">
                <a:latin typeface="+mn-ea"/>
                <a:cs typeface="Ebrima" pitchFamily="2" charset="0"/>
              </a:rPr>
              <a:t>20150477 </a:t>
            </a:r>
            <a:r>
              <a:rPr lang="ko-KR" altLang="en-US" sz="2000" dirty="0">
                <a:latin typeface="+mn-ea"/>
                <a:cs typeface="Ebrima" pitchFamily="2" charset="0"/>
              </a:rPr>
              <a:t>박덕원</a:t>
            </a:r>
            <a:endParaRPr lang="en-US" altLang="ko-KR" sz="2000" dirty="0">
              <a:latin typeface="+mn-ea"/>
              <a:cs typeface="Ebrima" pitchFamily="2" charset="0"/>
            </a:endParaRPr>
          </a:p>
          <a:p>
            <a:pPr algn="ctr"/>
            <a:r>
              <a:rPr lang="en-US" altLang="ko-KR" sz="2000" dirty="0">
                <a:latin typeface="+mn-ea"/>
                <a:cs typeface="Ebrima" pitchFamily="2" charset="0"/>
              </a:rPr>
              <a:t>20150627 </a:t>
            </a:r>
            <a:r>
              <a:rPr lang="ko-KR" altLang="en-US" sz="2000" dirty="0">
                <a:latin typeface="+mn-ea"/>
                <a:cs typeface="Ebrima" pitchFamily="2" charset="0"/>
              </a:rPr>
              <a:t>석정민</a:t>
            </a:r>
          </a:p>
        </p:txBody>
      </p:sp>
    </p:spTree>
    <p:extLst>
      <p:ext uri="{BB962C8B-B14F-4D97-AF65-F5344CB8AC3E}">
        <p14:creationId xmlns:p14="http://schemas.microsoft.com/office/powerpoint/2010/main" val="1423468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tyle2">
            <a:hlinkClick r:id="" action="ppaction://media"/>
            <a:extLst>
              <a:ext uri="{FF2B5EF4-FFF2-40B4-BE49-F238E27FC236}">
                <a16:creationId xmlns:a16="http://schemas.microsoft.com/office/drawing/2014/main" id="{2F6AAF3A-8251-4B4D-B201-EDAE66894E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113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76164" y="692696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04156" y="188640"/>
            <a:ext cx="6408712" cy="466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500">
                <a:latin typeface="KoPub돋움체 Bold"/>
                <a:ea typeface="KoPub돋움체 Bold"/>
                <a:cs typeface="Dubai Medium"/>
              </a:rPr>
              <a:t>관련 기술 분석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726019" y="984682"/>
            <a:ext cx="23181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b="1" i="1"/>
              <a:t>Stochastic Variation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26019" y="1354015"/>
            <a:ext cx="10479741" cy="901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/>
              <a:t>이미지를 더욱 디테일 하고 사실적이게 보이게 하기 위한 방법</a:t>
            </a:r>
          </a:p>
          <a:p>
            <a:pPr lvl="0">
              <a:defRPr lang="ko-KR" altLang="en-US"/>
            </a:pPr>
            <a:endParaRPr lang="en-US" altLang="ko-KR"/>
          </a:p>
          <a:p>
            <a:pPr lvl="0">
              <a:defRPr lang="ko-KR" altLang="en-US"/>
            </a:pPr>
            <a:r>
              <a:rPr lang="en-US" altLang="ko-KR"/>
              <a:t> 	-  Synthesis Network</a:t>
            </a:r>
            <a:r>
              <a:rPr lang="ko-KR" altLang="en-US"/>
              <a:t>의 각 </a:t>
            </a:r>
            <a:r>
              <a:rPr lang="en-US" altLang="ko-KR"/>
              <a:t>layer</a:t>
            </a:r>
            <a:r>
              <a:rPr lang="ko-KR" altLang="en-US"/>
              <a:t>마다 </a:t>
            </a:r>
            <a:r>
              <a:rPr lang="en-US" altLang="ko-KR"/>
              <a:t>random noise</a:t>
            </a:r>
            <a:r>
              <a:rPr lang="ko-KR" altLang="en-US"/>
              <a:t>를 추가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643061" y="2277345"/>
            <a:ext cx="7303542" cy="4293784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6552000" y="2566800"/>
            <a:ext cx="2095200" cy="3549600"/>
          </a:xfrm>
          <a:prstGeom prst="rect">
            <a:avLst/>
          </a:prstGeom>
          <a:noFill/>
          <a:ln w="25400" algn="ctr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en-US" altLang="ko-KR"/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tyle GAN">
            <a:hlinkClick r:id="" action="ppaction://media"/>
            <a:extLst>
              <a:ext uri="{FF2B5EF4-FFF2-40B4-BE49-F238E27FC236}">
                <a16:creationId xmlns:a16="http://schemas.microsoft.com/office/drawing/2014/main" id="{9D3641B9-6263-49B6-BC19-1110ED188B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65054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645C9FE6-071F-4C2F-BFE8-B635BEFC79CB}"/>
              </a:ext>
            </a:extLst>
          </p:cNvPr>
          <p:cNvCxnSpPr/>
          <p:nvPr/>
        </p:nvCxnSpPr>
        <p:spPr>
          <a:xfrm>
            <a:off x="376164" y="692696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49171AB-8D36-4F94-843A-A535A12A8646}"/>
              </a:ext>
            </a:extLst>
          </p:cNvPr>
          <p:cNvSpPr txBox="1"/>
          <p:nvPr/>
        </p:nvSpPr>
        <p:spPr>
          <a:xfrm>
            <a:off x="304156" y="188640"/>
            <a:ext cx="64087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KoPub돋움체 Bold" panose="02020603020101020101" pitchFamily="18" charset="-127"/>
                <a:ea typeface="KoPub돋움체 Bold" panose="02020603020101020101" pitchFamily="18" charset="-127"/>
                <a:cs typeface="Dubai Medium" panose="020B0603030403030204" pitchFamily="34" charset="-78"/>
              </a:rPr>
              <a:t>관련 기술 분석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663266" y="800017"/>
            <a:ext cx="15536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i="1" dirty="0"/>
              <a:t>Style Mixing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E5F0E1-62A8-4AEB-B621-548DE1A3F68F}"/>
              </a:ext>
            </a:extLst>
          </p:cNvPr>
          <p:cNvSpPr txBox="1"/>
          <p:nvPr/>
        </p:nvSpPr>
        <p:spPr>
          <a:xfrm>
            <a:off x="663266" y="1169349"/>
            <a:ext cx="104797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style</a:t>
            </a:r>
            <a:r>
              <a:rPr lang="ko-KR" altLang="en-US" dirty="0"/>
              <a:t>이 교체되는 </a:t>
            </a:r>
            <a:r>
              <a:rPr lang="en-US" altLang="ko-KR" dirty="0"/>
              <a:t>layer</a:t>
            </a:r>
            <a:r>
              <a:rPr lang="ko-KR" altLang="en-US" dirty="0"/>
              <a:t>를 매번 </a:t>
            </a:r>
            <a:r>
              <a:rPr lang="en-US" altLang="ko-KR" dirty="0"/>
              <a:t>random</a:t>
            </a:r>
            <a:r>
              <a:rPr lang="ko-KR" altLang="en-US" dirty="0"/>
              <a:t>하게 결정해줌으로써 연속된 두 </a:t>
            </a:r>
            <a:r>
              <a:rPr lang="en-US" altLang="ko-KR" dirty="0"/>
              <a:t>layer</a:t>
            </a:r>
            <a:r>
              <a:rPr lang="ko-KR" altLang="en-US" dirty="0"/>
              <a:t>간의 </a:t>
            </a:r>
            <a:r>
              <a:rPr lang="en-US" altLang="ko-KR" dirty="0"/>
              <a:t>style</a:t>
            </a:r>
            <a:r>
              <a:rPr lang="ko-KR" altLang="en-US" dirty="0"/>
              <a:t>의 </a:t>
            </a:r>
            <a:r>
              <a:rPr lang="en-US" altLang="ko-KR" dirty="0"/>
              <a:t>correlate </a:t>
            </a:r>
            <a:r>
              <a:rPr lang="ko-KR" altLang="en-US" dirty="0"/>
              <a:t>되는 현상을 방지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/>
              <a:t>각 </a:t>
            </a:r>
            <a:r>
              <a:rPr lang="en-US" altLang="ko-KR" dirty="0"/>
              <a:t>layer</a:t>
            </a:r>
            <a:r>
              <a:rPr lang="ko-KR" altLang="en-US" dirty="0"/>
              <a:t>가 담당하는 </a:t>
            </a:r>
            <a:r>
              <a:rPr lang="en-US" altLang="ko-KR" dirty="0"/>
              <a:t>style</a:t>
            </a:r>
            <a:r>
              <a:rPr lang="ko-KR" altLang="en-US" dirty="0"/>
              <a:t>이 뚜렷하게 구분되는 것을 확인할 수 있다</a:t>
            </a:r>
            <a:r>
              <a:rPr lang="en-US" altLang="ko-KR" dirty="0"/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C32974A-DBBD-4E9E-A342-9CB642D0D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8399" y="1918447"/>
            <a:ext cx="5987366" cy="493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968951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76164" y="692696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04156" y="188640"/>
            <a:ext cx="6408712" cy="466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500">
                <a:latin typeface="KoPub돋움체 Bold"/>
                <a:ea typeface="KoPub돋움체 Bold"/>
                <a:cs typeface="Dubai Medium"/>
              </a:rPr>
              <a:t>관련 기술 분석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98423" y="1803602"/>
            <a:ext cx="9780104" cy="4480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dirty="0"/>
              <a:t>A </a:t>
            </a:r>
            <a:r>
              <a:rPr lang="en-US" altLang="ko-KR" dirty="0" err="1"/>
              <a:t>stylebased</a:t>
            </a:r>
            <a:r>
              <a:rPr lang="en-US" altLang="ko-KR" dirty="0"/>
              <a:t> Generator Architecture for Generative Adversarial Networks</a:t>
            </a:r>
          </a:p>
          <a:p>
            <a:pPr lvl="0">
              <a:defRPr lang="ko-KR" altLang="en-US"/>
            </a:pPr>
            <a:r>
              <a:rPr lang="en-US" altLang="ko-KR" dirty="0"/>
              <a:t>   </a:t>
            </a:r>
            <a:r>
              <a:rPr lang="ko-KR" altLang="en-US" dirty="0"/>
              <a:t>어떤 특징을 고려할 수 있음</a:t>
            </a:r>
            <a:r>
              <a:rPr lang="en-US" altLang="ko-KR" dirty="0"/>
              <a:t>.</a:t>
            </a:r>
          </a:p>
          <a:p>
            <a:pPr lvl="0">
              <a:defRPr lang="ko-KR" altLang="en-US"/>
            </a:pPr>
            <a:endParaRPr lang="en-US" altLang="ko-KR" dirty="0"/>
          </a:p>
          <a:p>
            <a:pPr lvl="0">
              <a:defRPr lang="ko-KR" altLang="en-US"/>
            </a:pPr>
            <a:endParaRPr lang="en-US" altLang="ko-KR" dirty="0"/>
          </a:p>
          <a:p>
            <a:pPr lvl="0">
              <a:defRPr lang="ko-KR" altLang="en-US"/>
            </a:pPr>
            <a:r>
              <a:rPr lang="en-US" altLang="ko-KR" dirty="0"/>
              <a:t>Attention-Guided Generative Adversarial Networks for Unsupervised Image-to-Image Translation</a:t>
            </a:r>
          </a:p>
          <a:p>
            <a:pPr lvl="0">
              <a:defRPr lang="ko-KR" altLang="en-US"/>
            </a:pPr>
            <a:r>
              <a:rPr lang="en-US" altLang="ko-KR" dirty="0"/>
              <a:t>   Attention </a:t>
            </a:r>
            <a:r>
              <a:rPr lang="ko-KR" altLang="en-US" dirty="0"/>
              <a:t>기법으로 특정 </a:t>
            </a:r>
            <a:r>
              <a:rPr lang="en-US" altLang="ko-KR" dirty="0"/>
              <a:t>feature mask</a:t>
            </a:r>
            <a:r>
              <a:rPr lang="ko-KR" altLang="en-US" dirty="0"/>
              <a:t>가능</a:t>
            </a:r>
            <a:r>
              <a:rPr lang="en-US" altLang="ko-KR" dirty="0"/>
              <a:t>.</a:t>
            </a:r>
          </a:p>
          <a:p>
            <a:pPr lvl="0">
              <a:defRPr lang="ko-KR" altLang="en-US"/>
            </a:pPr>
            <a:endParaRPr lang="en-US" altLang="ko-KR" dirty="0"/>
          </a:p>
          <a:p>
            <a:pPr lvl="0">
              <a:defRPr lang="ko-KR" altLang="en-US"/>
            </a:pPr>
            <a:endParaRPr lang="en-US" altLang="ko-KR" dirty="0"/>
          </a:p>
          <a:p>
            <a:pPr lvl="0">
              <a:defRPr lang="ko-KR" altLang="en-US"/>
            </a:pPr>
            <a:r>
              <a:rPr lang="en-US" altLang="ko-KR" dirty="0"/>
              <a:t>Conditional Generative Adversarial Nets</a:t>
            </a:r>
          </a:p>
          <a:p>
            <a:pPr lvl="0">
              <a:defRPr lang="ko-KR" altLang="en-US"/>
            </a:pPr>
            <a:r>
              <a:rPr lang="en-US" altLang="ko-KR" dirty="0"/>
              <a:t>   GAN</a:t>
            </a:r>
            <a:r>
              <a:rPr lang="ko-KR" altLang="en-US" dirty="0"/>
              <a:t> 모델 생성시 </a:t>
            </a:r>
            <a:r>
              <a:rPr lang="en-US" altLang="ko-KR" dirty="0"/>
              <a:t>conditional </a:t>
            </a:r>
            <a:r>
              <a:rPr lang="ko-KR" altLang="en-US" dirty="0"/>
              <a:t>하게 생성</a:t>
            </a:r>
            <a:r>
              <a:rPr lang="en-US" altLang="ko-KR" dirty="0"/>
              <a:t> </a:t>
            </a:r>
            <a:r>
              <a:rPr lang="ko-KR" altLang="en-US" dirty="0"/>
              <a:t>가능</a:t>
            </a:r>
            <a:r>
              <a:rPr lang="en-US" altLang="ko-KR" dirty="0"/>
              <a:t>.</a:t>
            </a:r>
          </a:p>
          <a:p>
            <a:pPr lvl="0">
              <a:defRPr lang="ko-KR" altLang="en-US"/>
            </a:pPr>
            <a:endParaRPr lang="en-US" altLang="ko-KR" dirty="0"/>
          </a:p>
          <a:p>
            <a:pPr lvl="0">
              <a:defRPr lang="ko-KR" altLang="en-US"/>
            </a:pPr>
            <a:endParaRPr lang="en-US" altLang="ko-KR" dirty="0"/>
          </a:p>
          <a:p>
            <a:pPr lvl="0">
              <a:defRPr lang="ko-KR" altLang="en-US"/>
            </a:pPr>
            <a:r>
              <a:rPr lang="en-US" altLang="ko-KR" dirty="0"/>
              <a:t>Generating kin faces using disentangled GAN</a:t>
            </a:r>
          </a:p>
          <a:p>
            <a:pPr lvl="0">
              <a:defRPr lang="ko-KR" altLang="en-US"/>
            </a:pPr>
            <a:r>
              <a:rPr lang="en-US" altLang="ko-KR" dirty="0"/>
              <a:t>   kin</a:t>
            </a:r>
            <a:r>
              <a:rPr lang="ko-KR" altLang="en-US" dirty="0"/>
              <a:t>에 대한 </a:t>
            </a:r>
            <a:r>
              <a:rPr lang="en-US" altLang="ko-KR" dirty="0"/>
              <a:t>prediction image generate.</a:t>
            </a:r>
          </a:p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646874" y="986449"/>
            <a:ext cx="10515600" cy="631217"/>
          </a:xfrm>
        </p:spPr>
        <p:txBody>
          <a:bodyPr vert="horz" lIns="91440" tIns="45720" rIns="91440" bIns="45720" anchor="ctr">
            <a:noAutofit/>
          </a:bodyPr>
          <a:lstStyle/>
          <a:p>
            <a:pPr>
              <a:defRPr lang="ko-KR" altLang="en-US"/>
            </a:pPr>
            <a:r>
              <a:rPr lang="en-US" altLang="ko-KR" sz="3000"/>
              <a:t>Another work</a:t>
            </a:r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04156" y="188640"/>
            <a:ext cx="6408712" cy="466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endParaRPr lang="ko-KR" altLang="en-US" sz="2500">
              <a:latin typeface="KoPub돋움체 Bold"/>
              <a:ea typeface="KoPub돋움체 Bold"/>
              <a:cs typeface="Dubai Medium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837626" y="1210911"/>
            <a:ext cx="9697316" cy="4031373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2746730" y="568973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defRPr lang="ko-KR" altLang="en-US"/>
            </a:pPr>
            <a:r>
              <a:rPr lang="en-US" altLang="ko-KR" b="1" dirty="0"/>
              <a:t>1 method</a:t>
            </a:r>
            <a:r>
              <a:rPr lang="ko-KR" altLang="en-US" b="1" dirty="0"/>
              <a:t> </a:t>
            </a:r>
            <a:r>
              <a:rPr lang="en-US" altLang="ko-KR" b="1" dirty="0"/>
              <a:t>:</a:t>
            </a:r>
            <a:r>
              <a:rPr lang="ko-KR" altLang="en-US" b="1" dirty="0"/>
              <a:t> </a:t>
            </a:r>
            <a:r>
              <a:rPr lang="en-US" altLang="ko-KR" b="1" dirty="0"/>
              <a:t>virtual image</a:t>
            </a:r>
          </a:p>
          <a:p>
            <a:pPr lvl="0">
              <a:defRPr lang="ko-KR" altLang="en-US"/>
            </a:pPr>
            <a:r>
              <a:rPr lang="en-US" altLang="ko-KR" b="1" dirty="0"/>
              <a:t>	feature map </a:t>
            </a:r>
            <a:r>
              <a:rPr lang="ko-KR" altLang="en-US" b="1" dirty="0"/>
              <a:t>을 통한 타 이미지</a:t>
            </a:r>
            <a:r>
              <a:rPr lang="en-US" altLang="ko-KR" b="1" dirty="0"/>
              <a:t> </a:t>
            </a:r>
            <a:r>
              <a:rPr lang="ko-KR" altLang="en-US" b="1" dirty="0"/>
              <a:t>생성</a:t>
            </a:r>
          </a:p>
        </p:txBody>
      </p:sp>
      <p:cxnSp>
        <p:nvCxnSpPr>
          <p:cNvPr id="13" name="직선 연결선 2"/>
          <p:cNvCxnSpPr/>
          <p:nvPr/>
        </p:nvCxnSpPr>
        <p:spPr>
          <a:xfrm>
            <a:off x="528564" y="845096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4"/>
          <p:cNvSpPr txBox="1"/>
          <p:nvPr/>
        </p:nvSpPr>
        <p:spPr>
          <a:xfrm>
            <a:off x="456556" y="341040"/>
            <a:ext cx="6408712" cy="466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500">
                <a:latin typeface="KoPub돋움체 Bold"/>
                <a:ea typeface="KoPub돋움체 Bold"/>
                <a:cs typeface="Dubai Medium"/>
              </a:rPr>
              <a:t>주요 개발 내용</a:t>
            </a:r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76164" y="692696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04156" y="188640"/>
            <a:ext cx="6408712" cy="466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500">
                <a:latin typeface="KoPub돋움체 Bold"/>
                <a:ea typeface="KoPub돋움체 Bold"/>
                <a:cs typeface="Dubai Medium"/>
              </a:rPr>
              <a:t>주요 개발 내용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76164" y="848816"/>
            <a:ext cx="4715436" cy="3875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2000" b="1"/>
              <a:t>Date</a:t>
            </a:r>
            <a:r>
              <a:rPr lang="ko-KR" altLang="en-US" sz="2000" b="1"/>
              <a:t> </a:t>
            </a:r>
            <a:r>
              <a:rPr lang="en-US" altLang="ko-KR" sz="2000" b="1"/>
              <a:t>set </a:t>
            </a:r>
            <a:r>
              <a:rPr lang="ko-KR" altLang="en-US" sz="2000" b="1"/>
              <a:t>구축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48235" y="1322785"/>
            <a:ext cx="72434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dirty="0">
                <a:hlinkClick r:id="rId2"/>
              </a:rPr>
              <a:t>https://generated.photos/faces/young-adult/asian-race/female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76164" y="2143221"/>
            <a:ext cx="8507125" cy="415933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48235" y="1773889"/>
            <a:ext cx="71179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/>
              <a:t>API</a:t>
            </a:r>
            <a:r>
              <a:rPr lang="ko-KR" altLang="en-US"/>
              <a:t> 사용 관련 여부 검토</a:t>
            </a:r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76164" y="692696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76164" y="152342"/>
            <a:ext cx="6408712" cy="464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500">
                <a:latin typeface="KoPub돋움체 Bold"/>
                <a:ea typeface="KoPub돋움체 Bold"/>
                <a:cs typeface="Dubai Medium"/>
              </a:rPr>
              <a:t>주요 개발 내용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626822" y="1004158"/>
            <a:ext cx="10515600" cy="1963631"/>
          </a:xfrm>
        </p:spPr>
        <p:txBody>
          <a:bodyPr>
            <a:noAutofit/>
          </a:bodyPr>
          <a:lstStyle/>
          <a:p>
            <a:pPr marL="0" indent="0">
              <a:buNone/>
              <a:defRPr lang="ko-KR" altLang="en-US"/>
            </a:pPr>
            <a:r>
              <a:rPr lang="en-US" altLang="ko-KR" sz="1800" b="1" dirty="0"/>
              <a:t>Model </a:t>
            </a:r>
            <a:r>
              <a:rPr lang="ko-KR" altLang="en-US" sz="1800" b="1" dirty="0"/>
              <a:t>구축</a:t>
            </a:r>
          </a:p>
          <a:p>
            <a:pPr marL="0" indent="0">
              <a:spcBef>
                <a:spcPct val="46000"/>
              </a:spcBef>
              <a:buNone/>
              <a:defRPr lang="ko-KR" altLang="en-US"/>
            </a:pPr>
            <a:endParaRPr lang="ko-KR" altLang="en-US" sz="1800" b="1" dirty="0"/>
          </a:p>
          <a:p>
            <a:pPr marL="0" indent="0">
              <a:spcBef>
                <a:spcPct val="30000"/>
              </a:spcBef>
              <a:buNone/>
              <a:defRPr lang="ko-KR" altLang="en-US"/>
            </a:pPr>
            <a:r>
              <a:rPr lang="en-US" altLang="ko-KR" sz="1700" b="1" dirty="0" err="1"/>
              <a:t>StyleGAN</a:t>
            </a:r>
            <a:r>
              <a:rPr lang="en-US" altLang="ko-KR" sz="1700" b="1" dirty="0"/>
              <a:t> — Official TensorFlow Implementation</a:t>
            </a:r>
          </a:p>
          <a:p>
            <a:pPr lvl="0">
              <a:spcBef>
                <a:spcPct val="30000"/>
              </a:spcBef>
              <a:buNone/>
              <a:defRPr lang="ko-KR" altLang="en-US"/>
            </a:pPr>
            <a:r>
              <a:rPr lang="ko-KR" altLang="en-US" sz="1700" dirty="0"/>
              <a:t> ( </a:t>
            </a:r>
            <a:r>
              <a:rPr lang="en-US" altLang="ko-KR" sz="1700" dirty="0"/>
              <a:t>K. </a:t>
            </a:r>
            <a:r>
              <a:rPr lang="en-US" altLang="ko-KR" sz="1700" dirty="0" err="1"/>
              <a:t>Tero</a:t>
            </a:r>
            <a:r>
              <a:rPr lang="en-US" altLang="ko-KR" sz="1700" dirty="0"/>
              <a:t>, L. </a:t>
            </a:r>
            <a:r>
              <a:rPr lang="en-US" altLang="ko-KR" sz="1700" dirty="0" err="1"/>
              <a:t>Samuli</a:t>
            </a:r>
            <a:r>
              <a:rPr lang="en-US" altLang="ko-KR" sz="1700" dirty="0"/>
              <a:t> et al, A </a:t>
            </a:r>
            <a:r>
              <a:rPr lang="en-US" altLang="ko-KR" sz="1700" dirty="0" err="1"/>
              <a:t>stylebased</a:t>
            </a:r>
            <a:r>
              <a:rPr lang="en-US" altLang="ko-KR" sz="1700" dirty="0"/>
              <a:t> Generator Architecture for Generative Adversarial Networks</a:t>
            </a:r>
            <a:r>
              <a:rPr lang="ko-KR" altLang="en-US" sz="1700" dirty="0"/>
              <a:t> )</a:t>
            </a:r>
          </a:p>
          <a:p>
            <a:pPr marL="0" indent="0">
              <a:spcBef>
                <a:spcPct val="30000"/>
              </a:spcBef>
              <a:buNone/>
              <a:defRPr lang="ko-KR" altLang="en-US"/>
            </a:pPr>
            <a:r>
              <a:rPr lang="en-US" altLang="ko-KR" sz="1700" b="1" dirty="0">
                <a:solidFill>
                  <a:srgbClr val="0000FF"/>
                </a:solidFill>
                <a:hlinkClick r:id="rId2"/>
              </a:rPr>
              <a:t>https://github.com/NVlabs/stylegan</a:t>
            </a:r>
            <a:endParaRPr lang="en-US" altLang="ko-KR" sz="1700" b="1" dirty="0">
              <a:solidFill>
                <a:srgbClr val="0000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6460" y="3068052"/>
            <a:ext cx="6928185" cy="30736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Bef>
                <a:spcPct val="30000"/>
              </a:spcBef>
              <a:buNone/>
              <a:defRPr lang="ko-KR" altLang="en-US"/>
            </a:pPr>
            <a:r>
              <a:rPr lang="en-US" altLang="ko-KR" sz="1500"/>
              <a:t> </a:t>
            </a:r>
            <a:r>
              <a:rPr lang="en-US" altLang="ko-KR" sz="1600"/>
              <a:t>Pros.</a:t>
            </a:r>
          </a:p>
          <a:p>
            <a:pPr marL="0" indent="0">
              <a:spcBef>
                <a:spcPct val="30000"/>
              </a:spcBef>
              <a:buNone/>
              <a:defRPr lang="ko-KR" altLang="en-US"/>
            </a:pPr>
            <a:endParaRPr lang="en-US" altLang="ko-KR" sz="1600"/>
          </a:p>
          <a:p>
            <a:pPr lvl="0">
              <a:spcBef>
                <a:spcPct val="42000"/>
              </a:spcBef>
              <a:buNone/>
              <a:defRPr lang="ko-KR" altLang="en-US"/>
            </a:pPr>
            <a:r>
              <a:rPr lang="en-US" altLang="ko-KR" sz="1600"/>
              <a:t> 1. GAN</a:t>
            </a:r>
            <a:r>
              <a:rPr lang="ko-KR" altLang="en-US" sz="1600"/>
              <a:t> + </a:t>
            </a:r>
            <a:r>
              <a:rPr lang="en-US" altLang="ko-KR" sz="1600"/>
              <a:t>Feature Control layer</a:t>
            </a:r>
          </a:p>
          <a:p>
            <a:pPr lvl="0">
              <a:spcBef>
                <a:spcPct val="42000"/>
              </a:spcBef>
              <a:buNone/>
              <a:defRPr lang="ko-KR" altLang="en-US"/>
            </a:pPr>
            <a:endParaRPr lang="en-US" altLang="ko-KR" sz="1600"/>
          </a:p>
          <a:p>
            <a:pPr lvl="0">
              <a:spcBef>
                <a:spcPct val="42000"/>
              </a:spcBef>
              <a:buNone/>
              <a:defRPr lang="ko-KR" altLang="en-US"/>
            </a:pPr>
            <a:r>
              <a:rPr lang="en-US" altLang="ko-KR" sz="1600"/>
              <a:t> 2. Dataset, source, networks publicly available.</a:t>
            </a:r>
          </a:p>
          <a:p>
            <a:pPr lvl="0">
              <a:spcBef>
                <a:spcPct val="42000"/>
              </a:spcBef>
              <a:buNone/>
              <a:defRPr lang="ko-KR" altLang="en-US"/>
            </a:pPr>
            <a:endParaRPr lang="en-US" altLang="ko-KR" sz="1600"/>
          </a:p>
          <a:p>
            <a:pPr lvl="0">
              <a:spcBef>
                <a:spcPct val="42000"/>
              </a:spcBef>
              <a:buNone/>
              <a:defRPr lang="ko-KR" altLang="en-US"/>
            </a:pPr>
            <a:r>
              <a:rPr lang="en-US" altLang="ko-KR" sz="1600"/>
              <a:t> 3. Each Style is adjusted adaptively, in each disentaglement Conv.</a:t>
            </a:r>
          </a:p>
          <a:p>
            <a:pPr lvl="0">
              <a:spcBef>
                <a:spcPct val="42000"/>
              </a:spcBef>
              <a:buNone/>
              <a:defRPr lang="ko-KR" altLang="en-US"/>
            </a:pPr>
            <a:endParaRPr lang="en-US" altLang="ko-KR" sz="1600"/>
          </a:p>
          <a:p>
            <a:pPr lvl="0">
              <a:spcBef>
                <a:spcPct val="42000"/>
              </a:spcBef>
              <a:buNone/>
              <a:defRPr lang="ko-KR" altLang="en-US"/>
            </a:pPr>
            <a:r>
              <a:rPr lang="en-US" altLang="ko-KR" sz="1600"/>
              <a:t> 4. Generate realistic images using stochastic variation.</a:t>
            </a:r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76164" y="692696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76164" y="152341"/>
            <a:ext cx="6408712" cy="4648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500">
                <a:latin typeface="KoPub돋움체 Bold"/>
                <a:ea typeface="KoPub돋움체 Bold"/>
                <a:cs typeface="Dubai Medium"/>
              </a:rPr>
              <a:t>주요 개발 내용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376163" y="887733"/>
            <a:ext cx="10886347" cy="4671093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  <a:defRPr lang="ko-KR" altLang="en-US"/>
            </a:pPr>
            <a:r>
              <a:rPr lang="en-US" altLang="ko-KR" sz="1900" b="1"/>
              <a:t>model </a:t>
            </a:r>
            <a:r>
              <a:rPr lang="ko-KR" altLang="en-US" sz="1900" b="1"/>
              <a:t>학습</a:t>
            </a:r>
          </a:p>
          <a:p>
            <a:pPr marL="0" indent="0">
              <a:lnSpc>
                <a:spcPct val="140000"/>
              </a:lnSpc>
              <a:spcBef>
                <a:spcPct val="42000"/>
              </a:spcBef>
              <a:buNone/>
              <a:defRPr lang="ko-KR" altLang="en-US"/>
            </a:pPr>
            <a:r>
              <a:rPr lang="en-US" altLang="ko-KR" sz="1900"/>
              <a:t>StyleGAN </a:t>
            </a:r>
            <a:r>
              <a:rPr lang="ko-KR" altLang="en-US" sz="1900"/>
              <a:t>모델은 </a:t>
            </a:r>
            <a:r>
              <a:rPr lang="en-US" altLang="ko-KR" sz="1900"/>
              <a:t>Mapping Network</a:t>
            </a:r>
            <a:r>
              <a:rPr lang="ko-KR" altLang="en-US" sz="1900"/>
              <a:t>를 통과하기 때문에 </a:t>
            </a:r>
          </a:p>
          <a:p>
            <a:pPr marL="0" indent="0">
              <a:lnSpc>
                <a:spcPct val="140000"/>
              </a:lnSpc>
              <a:spcBef>
                <a:spcPct val="42000"/>
              </a:spcBef>
              <a:buNone/>
              <a:defRPr lang="ko-KR" altLang="en-US"/>
            </a:pPr>
            <a:r>
              <a:rPr lang="en-US" altLang="ko-KR" sz="1900"/>
              <a:t>training data</a:t>
            </a:r>
            <a:r>
              <a:rPr lang="ko-KR" altLang="en-US" sz="1900"/>
              <a:t>의 </a:t>
            </a:r>
            <a:r>
              <a:rPr lang="en-US" altLang="ko-KR" sz="1900"/>
              <a:t>probability density</a:t>
            </a:r>
            <a:r>
              <a:rPr lang="ko-KR" altLang="en-US" sz="1900"/>
              <a:t>를 따르지 않음</a:t>
            </a:r>
            <a:r>
              <a:rPr lang="en-US" altLang="ko-KR" sz="1900"/>
              <a:t>.</a:t>
            </a:r>
          </a:p>
          <a:p>
            <a:pPr marL="0" indent="0">
              <a:lnSpc>
                <a:spcPct val="140000"/>
              </a:lnSpc>
              <a:spcBef>
                <a:spcPct val="42000"/>
              </a:spcBef>
              <a:buNone/>
              <a:defRPr lang="ko-KR" altLang="en-US"/>
            </a:pPr>
            <a:endParaRPr lang="en-US" altLang="ko-KR" sz="1900"/>
          </a:p>
          <a:p>
            <a:pPr marL="0" indent="0">
              <a:lnSpc>
                <a:spcPct val="140000"/>
              </a:lnSpc>
              <a:spcBef>
                <a:spcPct val="42000"/>
              </a:spcBef>
              <a:buNone/>
              <a:defRPr lang="ko-KR" altLang="en-US"/>
            </a:pPr>
            <a:r>
              <a:rPr lang="ko-KR" altLang="en-US" sz="1900"/>
              <a:t>따라서 위에 언급한 데이터셋 외에도 다양한 데이터셋을 </a:t>
            </a:r>
          </a:p>
          <a:p>
            <a:pPr marL="0" indent="0">
              <a:lnSpc>
                <a:spcPct val="140000"/>
              </a:lnSpc>
              <a:spcBef>
                <a:spcPct val="42000"/>
              </a:spcBef>
              <a:buNone/>
              <a:defRPr lang="ko-KR" altLang="en-US"/>
            </a:pPr>
            <a:r>
              <a:rPr lang="en-US" altLang="ko-KR" sz="1900" b="1" i="1"/>
              <a:t>Style Mixing</a:t>
            </a:r>
            <a:r>
              <a:rPr lang="ko-KR" altLang="en-US" sz="1900"/>
              <a:t>기법을 이용하여 학습</a:t>
            </a:r>
            <a:r>
              <a:rPr lang="en-US" altLang="ko-KR" sz="1900"/>
              <a:t>, </a:t>
            </a:r>
          </a:p>
          <a:p>
            <a:pPr marL="0" indent="0">
              <a:lnSpc>
                <a:spcPct val="140000"/>
              </a:lnSpc>
              <a:spcBef>
                <a:spcPct val="42000"/>
              </a:spcBef>
              <a:buNone/>
              <a:defRPr lang="ko-KR" altLang="en-US"/>
            </a:pPr>
            <a:r>
              <a:rPr lang="ko-KR" altLang="en-US" sz="1900"/>
              <a:t>하지만 </a:t>
            </a:r>
            <a:r>
              <a:rPr lang="en-US" altLang="ko-KR" sz="1900"/>
              <a:t>Training</a:t>
            </a:r>
            <a:r>
              <a:rPr lang="ko-KR" altLang="en-US" sz="1900"/>
              <a:t>시간이 상당히 소요되기</a:t>
            </a:r>
          </a:p>
          <a:p>
            <a:pPr marL="0" indent="0">
              <a:lnSpc>
                <a:spcPct val="140000"/>
              </a:lnSpc>
              <a:spcBef>
                <a:spcPct val="42000"/>
              </a:spcBef>
              <a:buNone/>
              <a:defRPr lang="ko-KR" altLang="en-US"/>
            </a:pPr>
            <a:r>
              <a:rPr lang="ko-KR" altLang="en-US" sz="1900"/>
              <a:t>때문에 데이터의 개수와 해상도는 적정한</a:t>
            </a:r>
          </a:p>
          <a:p>
            <a:pPr marL="0" indent="0">
              <a:lnSpc>
                <a:spcPct val="140000"/>
              </a:lnSpc>
              <a:spcBef>
                <a:spcPct val="42000"/>
              </a:spcBef>
              <a:buNone/>
              <a:defRPr lang="ko-KR" altLang="en-US"/>
            </a:pPr>
            <a:r>
              <a:rPr lang="ko-KR" altLang="en-US" sz="1900"/>
              <a:t>타협이 필요</a:t>
            </a:r>
            <a:endParaRPr lang="en-US" altLang="ko-KR" sz="190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524138" y="4217217"/>
            <a:ext cx="6436555" cy="243378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302509" y="3922679"/>
            <a:ext cx="30266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/>
              <a:t>training</a:t>
            </a:r>
            <a:r>
              <a:rPr lang="ko-KR" altLang="en-US"/>
              <a:t> 시간</a:t>
            </a:r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645C9FE6-071F-4C2F-BFE8-B635BEFC79CB}"/>
              </a:ext>
            </a:extLst>
          </p:cNvPr>
          <p:cNvCxnSpPr/>
          <p:nvPr/>
        </p:nvCxnSpPr>
        <p:spPr>
          <a:xfrm>
            <a:off x="376164" y="692696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49171AB-8D36-4F94-843A-A535A12A8646}"/>
              </a:ext>
            </a:extLst>
          </p:cNvPr>
          <p:cNvSpPr txBox="1"/>
          <p:nvPr/>
        </p:nvSpPr>
        <p:spPr>
          <a:xfrm>
            <a:off x="376164" y="152342"/>
            <a:ext cx="64087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KoPub돋움체 Bold" panose="02020603020101020101" pitchFamily="18" charset="-127"/>
                <a:ea typeface="KoPub돋움체 Bold" panose="02020603020101020101" pitchFamily="18" charset="-127"/>
                <a:cs typeface="Dubai Medium" panose="020B0603030403030204" pitchFamily="34" charset="-78"/>
              </a:rPr>
              <a:t>주요 개발 내용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254243" y="83374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b="1" dirty="0"/>
              <a:t>model </a:t>
            </a:r>
            <a:r>
              <a:rPr lang="ko-KR" altLang="en-US" sz="2400" b="1" dirty="0"/>
              <a:t>테스트</a:t>
            </a:r>
            <a:endParaRPr lang="en-US" altLang="ko-KR" sz="2400" b="1" dirty="0"/>
          </a:p>
          <a:p>
            <a:pPr marL="0" indent="0">
              <a:buNone/>
            </a:pPr>
            <a:endParaRPr lang="en-US" altLang="ko-KR" sz="2400" b="1" dirty="0"/>
          </a:p>
          <a:p>
            <a:pPr marL="0" indent="0">
              <a:buNone/>
            </a:pPr>
            <a:r>
              <a:rPr lang="ko-KR" altLang="en-US" sz="2400" dirty="0"/>
              <a:t>이상형월드컵 순위와 연관되어 </a:t>
            </a:r>
            <a:r>
              <a:rPr lang="en-US" altLang="ko-KR" sz="2400" dirty="0"/>
              <a:t>Coarse</a:t>
            </a:r>
            <a:r>
              <a:rPr lang="ko-KR" altLang="en-US" sz="2400" dirty="0"/>
              <a:t> </a:t>
            </a:r>
            <a:r>
              <a:rPr lang="en-US" altLang="ko-KR" sz="2400" dirty="0"/>
              <a:t>styles, Middle styles, Fine styles</a:t>
            </a:r>
          </a:p>
          <a:p>
            <a:pPr marL="0" indent="0">
              <a:buNone/>
            </a:pPr>
            <a:r>
              <a:rPr lang="ko-KR" altLang="en-US" sz="2400" dirty="0" err="1"/>
              <a:t>를</a:t>
            </a:r>
            <a:r>
              <a:rPr lang="ko-KR" altLang="en-US" sz="2400" dirty="0"/>
              <a:t> 지정하는 알고리즘 필요</a:t>
            </a:r>
            <a:r>
              <a:rPr lang="en-US" altLang="ko-KR" sz="2400" dirty="0"/>
              <a:t>.</a:t>
            </a:r>
          </a:p>
          <a:p>
            <a:pPr marL="0" indent="0">
              <a:buNone/>
            </a:pPr>
            <a:r>
              <a:rPr lang="ko-KR" altLang="en-US" sz="2400" dirty="0"/>
              <a:t>예</a:t>
            </a:r>
            <a:r>
              <a:rPr lang="en-US" altLang="ko-KR" sz="2400" dirty="0"/>
              <a:t>)</a:t>
            </a:r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endParaRPr lang="en-US" altLang="ko-KR" sz="2400" b="1" dirty="0"/>
          </a:p>
          <a:p>
            <a:pPr marL="0" indent="0">
              <a:buNone/>
            </a:pPr>
            <a:endParaRPr lang="en-US" altLang="ko-KR" sz="2400" dirty="0"/>
          </a:p>
        </p:txBody>
      </p:sp>
      <p:pic>
        <p:nvPicPr>
          <p:cNvPr id="2055" name="Picture 7" descr="STylegan 이미지 검색결과">
            <a:extLst>
              <a:ext uri="{FF2B5EF4-FFF2-40B4-BE49-F238E27FC236}">
                <a16:creationId xmlns:a16="http://schemas.microsoft.com/office/drawing/2014/main" id="{46C2FB8D-347C-433A-B1B9-5067E816BF7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0920" y="2802450"/>
            <a:ext cx="6939036" cy="3903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46DF25E-7345-41AB-A549-C44D1A927484}"/>
              </a:ext>
            </a:extLst>
          </p:cNvPr>
          <p:cNvSpPr txBox="1"/>
          <p:nvPr/>
        </p:nvSpPr>
        <p:spPr>
          <a:xfrm>
            <a:off x="1976846" y="3009413"/>
            <a:ext cx="216843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r>
              <a:rPr lang="en-US" altLang="ko-KR" dirty="0"/>
              <a:t>1~4</a:t>
            </a:r>
            <a:r>
              <a:rPr lang="ko-KR" altLang="en-US" dirty="0"/>
              <a:t>등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2~8</a:t>
            </a:r>
            <a:r>
              <a:rPr lang="ko-KR" altLang="en-US" dirty="0"/>
              <a:t>등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8~16</a:t>
            </a:r>
            <a:r>
              <a:rPr lang="ko-KR" altLang="en-US" dirty="0"/>
              <a:t>등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62930444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2351584" y="1215916"/>
            <a:ext cx="7560840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279576" y="692696"/>
            <a:ext cx="3456384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Sequence</a:t>
            </a:r>
            <a:endParaRPr lang="ko-KR" altLang="en-US" sz="2800" dirty="0">
              <a:solidFill>
                <a:schemeClr val="bg1">
                  <a:lumMod val="50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747564" y="2605953"/>
            <a:ext cx="504056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3200" dirty="0">
                <a:solidFill>
                  <a:schemeClr val="bg1">
                    <a:lumMod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2</a:t>
            </a:r>
            <a:endParaRPr lang="ko-KR" altLang="en-US" sz="3200" dirty="0">
              <a:solidFill>
                <a:schemeClr val="bg1">
                  <a:lumMod val="50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47564" y="3461037"/>
            <a:ext cx="504056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3200" dirty="0">
                <a:solidFill>
                  <a:schemeClr val="bg1">
                    <a:lumMod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3</a:t>
            </a:r>
            <a:endParaRPr lang="ko-KR" altLang="en-US" sz="3200" dirty="0">
              <a:solidFill>
                <a:schemeClr val="bg1">
                  <a:lumMod val="50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A572A8-7978-4FF0-9972-24273E236F5B}"/>
              </a:ext>
            </a:extLst>
          </p:cNvPr>
          <p:cNvSpPr txBox="1"/>
          <p:nvPr/>
        </p:nvSpPr>
        <p:spPr>
          <a:xfrm>
            <a:off x="3251620" y="2735695"/>
            <a:ext cx="5401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KoPub돋움체 Bold" panose="02020603020101020101" pitchFamily="18" charset="-127"/>
                <a:ea typeface="KoPub돋움체 Bold" panose="02020603020101020101" pitchFamily="18" charset="-127"/>
                <a:cs typeface="Dubai Medium" panose="020B0603030403030204" pitchFamily="34" charset="-78"/>
              </a:rPr>
              <a:t>작품 개요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C54785-7937-4A6E-8C09-157FE58EC80B}"/>
              </a:ext>
            </a:extLst>
          </p:cNvPr>
          <p:cNvSpPr txBox="1"/>
          <p:nvPr/>
        </p:nvSpPr>
        <p:spPr>
          <a:xfrm>
            <a:off x="3251620" y="3568758"/>
            <a:ext cx="55451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KoPub돋움체 Medium" panose="02020603020101020101" pitchFamily="18" charset="-127"/>
                <a:ea typeface="KoPub돋움체 Medium" panose="02020603020101020101" pitchFamily="18" charset="-127"/>
                <a:cs typeface="Dubai Medium" panose="020B0603030403030204" pitchFamily="34" charset="-78"/>
              </a:rPr>
              <a:t>관련 기술 분석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747564" y="4315623"/>
            <a:ext cx="504056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3200" dirty="0">
                <a:solidFill>
                  <a:schemeClr val="bg1">
                    <a:lumMod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4</a:t>
            </a:r>
            <a:endParaRPr lang="ko-KR" altLang="en-US" sz="3200" dirty="0">
              <a:solidFill>
                <a:schemeClr val="bg1">
                  <a:lumMod val="50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A572A8-7978-4FF0-9972-24273E236F5B}"/>
              </a:ext>
            </a:extLst>
          </p:cNvPr>
          <p:cNvSpPr txBox="1"/>
          <p:nvPr/>
        </p:nvSpPr>
        <p:spPr>
          <a:xfrm>
            <a:off x="3244005" y="4456031"/>
            <a:ext cx="6193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KoPub돋움체 Bold" panose="02020603020101020101" pitchFamily="18" charset="-127"/>
                <a:ea typeface="KoPub돋움체 Bold" panose="02020603020101020101" pitchFamily="18" charset="-127"/>
                <a:cs typeface="Dubai Medium" panose="020B0603030403030204" pitchFamily="34" charset="-78"/>
              </a:rPr>
              <a:t>주요 개발 내용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747564" y="5233277"/>
            <a:ext cx="504056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3200" dirty="0">
                <a:solidFill>
                  <a:schemeClr val="bg1">
                    <a:lumMod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5</a:t>
            </a:r>
            <a:endParaRPr lang="ko-KR" altLang="en-US" sz="3200" dirty="0">
              <a:solidFill>
                <a:schemeClr val="bg1">
                  <a:lumMod val="50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CA572A8-7978-4FF0-9972-24273E236F5B}"/>
              </a:ext>
            </a:extLst>
          </p:cNvPr>
          <p:cNvSpPr txBox="1"/>
          <p:nvPr/>
        </p:nvSpPr>
        <p:spPr>
          <a:xfrm>
            <a:off x="3251620" y="5343858"/>
            <a:ext cx="6193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KoPub돋움체 Bold" panose="02020603020101020101" pitchFamily="18" charset="-127"/>
                <a:ea typeface="KoPub돋움체 Bold" panose="02020603020101020101" pitchFamily="18" charset="-127"/>
                <a:cs typeface="Dubai Medium" panose="020B0603030403030204" pitchFamily="34" charset="-78"/>
              </a:rPr>
              <a:t>프로젝트 진행 계획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E495A37-AA20-43C7-8A96-5A48C54BF883}"/>
              </a:ext>
            </a:extLst>
          </p:cNvPr>
          <p:cNvSpPr txBox="1"/>
          <p:nvPr/>
        </p:nvSpPr>
        <p:spPr>
          <a:xfrm>
            <a:off x="2747564" y="1712368"/>
            <a:ext cx="504056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3200" dirty="0">
                <a:solidFill>
                  <a:schemeClr val="bg1">
                    <a:lumMod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1</a:t>
            </a:r>
            <a:endParaRPr lang="ko-KR" altLang="en-US" sz="3200" dirty="0">
              <a:solidFill>
                <a:schemeClr val="bg1">
                  <a:lumMod val="50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EE38006-B4A6-46AD-A1D5-05CE4A43626A}"/>
              </a:ext>
            </a:extLst>
          </p:cNvPr>
          <p:cNvSpPr txBox="1"/>
          <p:nvPr/>
        </p:nvSpPr>
        <p:spPr>
          <a:xfrm>
            <a:off x="3251620" y="1842110"/>
            <a:ext cx="5401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KoPub돋움체 Bold" panose="02020603020101020101" pitchFamily="18" charset="-127"/>
                <a:ea typeface="KoPub돋움체 Bold" panose="02020603020101020101" pitchFamily="18" charset="-127"/>
                <a:cs typeface="Dubai Medium" panose="020B0603030403030204" pitchFamily="34" charset="-78"/>
              </a:rPr>
              <a:t>주제 선정 배경</a:t>
            </a:r>
          </a:p>
        </p:txBody>
      </p:sp>
    </p:spTree>
    <p:extLst>
      <p:ext uri="{BB962C8B-B14F-4D97-AF65-F5344CB8AC3E}">
        <p14:creationId xmlns:p14="http://schemas.microsoft.com/office/powerpoint/2010/main" val="27116222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2"/>
          <p:cNvCxnSpPr/>
          <p:nvPr/>
        </p:nvCxnSpPr>
        <p:spPr>
          <a:xfrm>
            <a:off x="376164" y="692696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76164" y="152341"/>
            <a:ext cx="6408712" cy="4648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500">
                <a:latin typeface="KoPub돋움체 Bold"/>
                <a:ea typeface="KoPub돋움체 Bold"/>
                <a:cs typeface="Dubai Medium"/>
              </a:rPr>
              <a:t>주요 개발 내용</a:t>
            </a:r>
          </a:p>
        </p:txBody>
      </p:sp>
      <p:sp>
        <p:nvSpPr>
          <p:cNvPr id="6" name="내용 개체 틀 1"/>
          <p:cNvSpPr>
            <a:spLocks noGrp="1"/>
          </p:cNvSpPr>
          <p:nvPr>
            <p:ph idx="1"/>
          </p:nvPr>
        </p:nvSpPr>
        <p:spPr>
          <a:xfrm>
            <a:off x="254243" y="833744"/>
            <a:ext cx="10515600" cy="1082759"/>
          </a:xfrm>
        </p:spPr>
        <p:txBody>
          <a:bodyPr vert="horz" lIns="91440" tIns="45720" rIns="91440" bIns="45720">
            <a:normAutofit/>
          </a:bodyPr>
          <a:lstStyle/>
          <a:p>
            <a:pPr marL="0" indent="0">
              <a:buNone/>
              <a:defRPr lang="ko-KR" altLang="en-US"/>
            </a:pPr>
            <a:r>
              <a:rPr lang="ko-KR" altLang="en-US" sz="2400" b="1"/>
              <a:t>데이터 크롤링</a:t>
            </a:r>
          </a:p>
          <a:p>
            <a:pPr marL="0" indent="0">
              <a:spcBef>
                <a:spcPct val="35000"/>
              </a:spcBef>
              <a:buNone/>
              <a:defRPr lang="ko-KR" altLang="en-US"/>
            </a:pPr>
            <a:r>
              <a:rPr lang="ko-KR" altLang="en-US" sz="2400"/>
              <a:t>데이터의 크기와 품질을 보기 위한 프로토타이핑.</a:t>
            </a:r>
          </a:p>
          <a:p>
            <a:pPr marL="0" indent="0">
              <a:spcBef>
                <a:spcPct val="35000"/>
              </a:spcBef>
              <a:buNone/>
              <a:defRPr lang="ko-KR" altLang="en-US"/>
            </a:pPr>
            <a:endParaRPr lang="en-US" altLang="ko-KR" sz="2400"/>
          </a:p>
          <a:p>
            <a:pPr marL="0" indent="0">
              <a:spcBef>
                <a:spcPct val="35000"/>
              </a:spcBef>
              <a:buNone/>
              <a:defRPr lang="ko-KR" altLang="en-US"/>
            </a:pPr>
            <a:endParaRPr lang="en-US" altLang="ko-KR" sz="2400" b="1"/>
          </a:p>
          <a:p>
            <a:pPr marL="0" indent="0">
              <a:spcBef>
                <a:spcPct val="35000"/>
              </a:spcBef>
              <a:buNone/>
              <a:defRPr lang="ko-KR" altLang="en-US"/>
            </a:pPr>
            <a:endParaRPr lang="en-US" altLang="ko-KR" sz="240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59075" y="1980551"/>
            <a:ext cx="6873350" cy="31189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795460" y="1985209"/>
            <a:ext cx="4191000" cy="14609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/>
              <a:t>10명에 대해 각각 30장씩 생성했을 때,</a:t>
            </a:r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ko-KR" altLang="en-US"/>
              <a:t>총 </a:t>
            </a:r>
            <a:r>
              <a:rPr lang="en-US" altLang="ko-KR"/>
              <a:t>10M</a:t>
            </a:r>
          </a:p>
          <a:p>
            <a:pPr>
              <a:defRPr lang="ko-KR" altLang="en-US"/>
            </a:pPr>
            <a:endParaRPr lang="en-US" altLang="ko-KR"/>
          </a:p>
          <a:p>
            <a:pPr>
              <a:defRPr lang="ko-KR" altLang="en-US"/>
            </a:pPr>
            <a:r>
              <a:rPr lang="ko-KR" altLang="en-US"/>
              <a:t>1명 당 1</a:t>
            </a:r>
            <a:r>
              <a:rPr lang="en-US" altLang="ko-KR"/>
              <a:t>M</a:t>
            </a:r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2"/>
          <p:cNvCxnSpPr/>
          <p:nvPr/>
        </p:nvCxnSpPr>
        <p:spPr>
          <a:xfrm>
            <a:off x="376164" y="692696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76164" y="152341"/>
            <a:ext cx="6408712" cy="4648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500">
                <a:latin typeface="KoPub돋움체 Bold"/>
                <a:ea typeface="KoPub돋움체 Bold"/>
                <a:cs typeface="Dubai Medium"/>
              </a:rPr>
              <a:t>주요 개발 내용</a:t>
            </a:r>
          </a:p>
        </p:txBody>
      </p:sp>
      <p:sp>
        <p:nvSpPr>
          <p:cNvPr id="6" name="내용 개체 틀 1"/>
          <p:cNvSpPr>
            <a:spLocks noGrp="1"/>
          </p:cNvSpPr>
          <p:nvPr>
            <p:ph idx="1"/>
          </p:nvPr>
        </p:nvSpPr>
        <p:spPr>
          <a:xfrm>
            <a:off x="254243" y="833744"/>
            <a:ext cx="10515600" cy="1082759"/>
          </a:xfrm>
        </p:spPr>
        <p:txBody>
          <a:bodyPr vert="horz" lIns="91440" tIns="45720" rIns="91440" bIns="45720">
            <a:normAutofit/>
          </a:bodyPr>
          <a:lstStyle/>
          <a:p>
            <a:pPr marL="0" indent="0">
              <a:buNone/>
              <a:defRPr lang="ko-KR" altLang="en-US"/>
            </a:pPr>
            <a:r>
              <a:rPr lang="ko-KR" altLang="en-US" sz="2400" b="1"/>
              <a:t>크롤링 정책과 정제 필요.</a:t>
            </a:r>
          </a:p>
          <a:p>
            <a:pPr marL="0" indent="0">
              <a:spcBef>
                <a:spcPct val="35000"/>
              </a:spcBef>
              <a:buNone/>
              <a:defRPr lang="ko-KR" altLang="en-US"/>
            </a:pPr>
            <a:endParaRPr lang="ko-KR" altLang="en-US" sz="2400"/>
          </a:p>
          <a:p>
            <a:pPr marL="0" indent="0">
              <a:spcBef>
                <a:spcPct val="35000"/>
              </a:spcBef>
              <a:buNone/>
              <a:defRPr lang="ko-KR" altLang="en-US"/>
            </a:pPr>
            <a:endParaRPr lang="en-US" altLang="ko-KR" sz="2400"/>
          </a:p>
          <a:p>
            <a:pPr marL="0" indent="0">
              <a:spcBef>
                <a:spcPct val="35000"/>
              </a:spcBef>
              <a:buNone/>
              <a:defRPr lang="ko-KR" altLang="en-US"/>
            </a:pPr>
            <a:endParaRPr lang="en-US" altLang="ko-KR" sz="2400" b="1"/>
          </a:p>
          <a:p>
            <a:pPr marL="0" indent="0">
              <a:spcBef>
                <a:spcPct val="35000"/>
              </a:spcBef>
              <a:buNone/>
              <a:defRPr lang="ko-KR" altLang="en-US"/>
            </a:pPr>
            <a:endParaRPr lang="en-US" altLang="ko-KR" sz="240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62860" y="1549656"/>
            <a:ext cx="11745964" cy="231489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80978" y="4050632"/>
            <a:ext cx="5925552" cy="1852963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>
              <a:defRPr lang="ko-KR" altLang="en-US"/>
            </a:pPr>
            <a:r>
              <a:rPr lang="ko-KR" altLang="en-US"/>
              <a:t>인기 여성 걸그룹 멤버 "지수"를 크롤링 했을 때 :</a:t>
            </a:r>
          </a:p>
          <a:p>
            <a:pPr>
              <a:defRPr lang="ko-KR" altLang="en-US"/>
            </a:pPr>
            <a:endParaRPr lang="ko-KR" altLang="en-US"/>
          </a:p>
          <a:p>
            <a:pPr>
              <a:lnSpc>
                <a:spcPct val="110000"/>
              </a:lnSpc>
              <a:defRPr lang="ko-KR" altLang="en-US"/>
            </a:pPr>
            <a:r>
              <a:rPr lang="ko-KR" altLang="en-US">
                <a:solidFill>
                  <a:schemeClr val="tx1"/>
                </a:solidFill>
              </a:rPr>
              <a:t> - 다른 "지수"의 사진을 추출 할 수 있다.</a:t>
            </a:r>
          </a:p>
          <a:p>
            <a:pPr>
              <a:lnSpc>
                <a:spcPct val="110000"/>
              </a:lnSpc>
              <a:defRPr lang="ko-KR" altLang="en-US"/>
            </a:pPr>
            <a:r>
              <a:rPr lang="ko-KR" altLang="en-US">
                <a:solidFill>
                  <a:schemeClr val="tx1"/>
                </a:solidFill>
              </a:rPr>
              <a:t> - 이상형 월드컵에 적합한 정면 사진이 아닐 수 있다</a:t>
            </a:r>
          </a:p>
          <a:p>
            <a:pPr>
              <a:lnSpc>
                <a:spcPct val="110000"/>
              </a:lnSpc>
              <a:defRPr lang="ko-KR" altLang="en-US"/>
            </a:pPr>
            <a:r>
              <a:rPr lang="ko-KR" altLang="en-US">
                <a:solidFill>
                  <a:schemeClr val="tx1"/>
                </a:solidFill>
              </a:rPr>
              <a:t> - 불필요한 효과가 들어있는 사진일 수 있다.</a:t>
            </a:r>
          </a:p>
          <a:p>
            <a:pPr>
              <a:lnSpc>
                <a:spcPct val="110000"/>
              </a:lnSpc>
              <a:defRPr lang="ko-KR" altLang="en-US"/>
            </a:pPr>
            <a:r>
              <a:rPr lang="ko-KR" altLang="en-US">
                <a:solidFill>
                  <a:schemeClr val="tx1"/>
                </a:solidFill>
              </a:rPr>
              <a:t> - 품질이 많이 떨어지는 사진이 추출 될 수 있다.</a:t>
            </a:r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76164" y="692696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04156" y="188640"/>
            <a:ext cx="6408712" cy="466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500" dirty="0">
                <a:latin typeface="KoPub돋움체 Bold"/>
                <a:ea typeface="KoPub돋움체 Bold"/>
                <a:cs typeface="Dubai Medium"/>
              </a:rPr>
              <a:t>주요 개발 내용</a:t>
            </a:r>
          </a:p>
        </p:txBody>
      </p:sp>
      <p:sp>
        <p:nvSpPr>
          <p:cNvPr id="8" name="내용 개체 틀 2"/>
          <p:cNvSpPr>
            <a:spLocks noGrp="1"/>
          </p:cNvSpPr>
          <p:nvPr>
            <p:ph idx="1"/>
          </p:nvPr>
        </p:nvSpPr>
        <p:spPr>
          <a:xfrm>
            <a:off x="459035" y="1345828"/>
            <a:ext cx="10515600" cy="4351338"/>
          </a:xfrm>
        </p:spPr>
        <p:txBody>
          <a:bodyPr/>
          <a:lstStyle/>
          <a:p>
            <a:pPr>
              <a:defRPr lang="ko-KR" altLang="en-US"/>
            </a:pPr>
            <a:r>
              <a:rPr lang="ko-KR" altLang="en-US" dirty="0"/>
              <a:t>점검사항</a:t>
            </a:r>
          </a:p>
          <a:p>
            <a:pPr>
              <a:spcBef>
                <a:spcPct val="30000"/>
              </a:spcBef>
              <a:defRPr lang="ko-KR" altLang="en-US"/>
            </a:pPr>
            <a:endParaRPr lang="ko-KR" altLang="en-US" dirty="0"/>
          </a:p>
          <a:p>
            <a:pPr>
              <a:spcBef>
                <a:spcPct val="30000"/>
              </a:spcBef>
              <a:buNone/>
              <a:defRPr lang="ko-KR" altLang="en-US"/>
            </a:pPr>
            <a:r>
              <a:rPr lang="ko-KR" altLang="en-US" sz="2400" dirty="0"/>
              <a:t>	1. </a:t>
            </a:r>
            <a:r>
              <a:rPr lang="en-US" altLang="ko-KR" sz="2400" dirty="0"/>
              <a:t>Whether A(feature), B(noise) fine control are possible.</a:t>
            </a:r>
          </a:p>
          <a:p>
            <a:pPr>
              <a:spcBef>
                <a:spcPct val="30000"/>
              </a:spcBef>
              <a:buNone/>
              <a:defRPr lang="ko-KR" altLang="en-US"/>
            </a:pPr>
            <a:endParaRPr lang="ko-KR" altLang="en-US" sz="2400" dirty="0"/>
          </a:p>
          <a:p>
            <a:pPr>
              <a:spcBef>
                <a:spcPct val="30000"/>
              </a:spcBef>
              <a:buNone/>
              <a:defRPr lang="ko-KR" altLang="en-US"/>
            </a:pPr>
            <a:r>
              <a:rPr lang="ko-KR" altLang="en-US" sz="2400" dirty="0"/>
              <a:t>	2. </a:t>
            </a:r>
            <a:r>
              <a:rPr lang="en-US" altLang="ko-KR" sz="2400" dirty="0"/>
              <a:t>Constructing high-quality datasets consisting of Koreans.</a:t>
            </a:r>
          </a:p>
          <a:p>
            <a:pPr>
              <a:spcBef>
                <a:spcPct val="30000"/>
              </a:spcBef>
              <a:buNone/>
              <a:defRPr lang="ko-KR" altLang="en-US"/>
            </a:pPr>
            <a:endParaRPr lang="ko-KR" altLang="en-US" dirty="0"/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6EAE788-3249-4D69-9395-1C9F34F9B29A}"/>
              </a:ext>
            </a:extLst>
          </p:cNvPr>
          <p:cNvSpPr txBox="1"/>
          <p:nvPr/>
        </p:nvSpPr>
        <p:spPr>
          <a:xfrm>
            <a:off x="246513" y="890512"/>
            <a:ext cx="11419053" cy="1128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b="1" dirty="0"/>
              <a:t>랭킹 기능 추가</a:t>
            </a:r>
            <a:endParaRPr lang="en-US" altLang="ko-KR" sz="2400" b="1" dirty="0"/>
          </a:p>
          <a:p>
            <a:pPr>
              <a:lnSpc>
                <a:spcPct val="150000"/>
              </a:lnSpc>
            </a:pPr>
            <a:endParaRPr lang="en-US" altLang="ko-KR" sz="2400" b="1" dirty="0"/>
          </a:p>
        </p:txBody>
      </p:sp>
      <p:pic>
        <p:nvPicPr>
          <p:cNvPr id="1030" name="Picture 6" descr="아이유의 수상 및 후보 목록 - 위키백과, 우리 모두의 백과사전">
            <a:extLst>
              <a:ext uri="{FF2B5EF4-FFF2-40B4-BE49-F238E27FC236}">
                <a16:creationId xmlns:a16="http://schemas.microsoft.com/office/drawing/2014/main" id="{D2F93521-F19F-4BD6-A152-BF744B178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86" y="1773689"/>
            <a:ext cx="1479715" cy="2058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포토 레드벨벳 아이린 눈부신 청순미 | 한경닷컴">
            <a:extLst>
              <a:ext uri="{FF2B5EF4-FFF2-40B4-BE49-F238E27FC236}">
                <a16:creationId xmlns:a16="http://schemas.microsoft.com/office/drawing/2014/main" id="{11BD66EB-62CD-4635-BD38-630F709D64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117" y="4122941"/>
            <a:ext cx="1470284" cy="2209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수지의 수상 및 후보 목록 - 위키백과, 우리 모두의 백과사전">
            <a:extLst>
              <a:ext uri="{FF2B5EF4-FFF2-40B4-BE49-F238E27FC236}">
                <a16:creationId xmlns:a16="http://schemas.microsoft.com/office/drawing/2014/main" id="{3ADD58B3-18D3-4793-BA0C-716B222F6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2541" y="1773688"/>
            <a:ext cx="1479715" cy="2058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9839227-F2DB-4914-8440-7781302F292D}"/>
              </a:ext>
            </a:extLst>
          </p:cNvPr>
          <p:cNvSpPr txBox="1"/>
          <p:nvPr/>
        </p:nvSpPr>
        <p:spPr>
          <a:xfrm>
            <a:off x="2704021" y="1773688"/>
            <a:ext cx="2547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위 김창민님의 이상형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8C7D1B-2CD4-4D7A-9A47-D2CDA2C0813D}"/>
              </a:ext>
            </a:extLst>
          </p:cNvPr>
          <p:cNvSpPr txBox="1"/>
          <p:nvPr/>
        </p:nvSpPr>
        <p:spPr>
          <a:xfrm>
            <a:off x="2679210" y="4057959"/>
            <a:ext cx="2547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r>
              <a:rPr lang="ko-KR" altLang="en-US" dirty="0"/>
              <a:t>위 박덕원님의 이상형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B0CF716-6C68-468E-BCB1-9B1BF4B66744}"/>
              </a:ext>
            </a:extLst>
          </p:cNvPr>
          <p:cNvSpPr txBox="1"/>
          <p:nvPr/>
        </p:nvSpPr>
        <p:spPr>
          <a:xfrm>
            <a:off x="7420018" y="1708412"/>
            <a:ext cx="2547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r>
              <a:rPr lang="ko-KR" altLang="en-US" dirty="0"/>
              <a:t>위 </a:t>
            </a:r>
            <a:r>
              <a:rPr lang="ko-KR" altLang="en-US" dirty="0" err="1"/>
              <a:t>임연수님의</a:t>
            </a:r>
            <a:r>
              <a:rPr lang="ko-KR" altLang="en-US" dirty="0"/>
              <a:t> 이상형</a:t>
            </a:r>
          </a:p>
        </p:txBody>
      </p:sp>
      <p:pic>
        <p:nvPicPr>
          <p:cNvPr id="1036" name="Picture 12" descr="페이스북 '좋아요'가 뭐길래… 해킹으로 좋아요 훔쳐 2000만원 번 도둑 ...">
            <a:extLst>
              <a:ext uri="{FF2B5EF4-FFF2-40B4-BE49-F238E27FC236}">
                <a16:creationId xmlns:a16="http://schemas.microsoft.com/office/drawing/2014/main" id="{9C9594C6-41FA-4A3D-9348-B257076A8A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5389" y="2539748"/>
            <a:ext cx="789784" cy="829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2" descr="페이스북 '좋아요'가 뭐길래… 해킹으로 좋아요 훔쳐 2000만원 번 도둑 ...">
            <a:extLst>
              <a:ext uri="{FF2B5EF4-FFF2-40B4-BE49-F238E27FC236}">
                <a16:creationId xmlns:a16="http://schemas.microsoft.com/office/drawing/2014/main" id="{4CEE65ED-C16D-474A-AD99-9A80E3D4DA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9210" y="4927990"/>
            <a:ext cx="789784" cy="829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2" descr="페이스북 '좋아요'가 뭐길래… 해킹으로 좋아요 훔쳐 2000만원 번 도둑 ...">
            <a:extLst>
              <a:ext uri="{FF2B5EF4-FFF2-40B4-BE49-F238E27FC236}">
                <a16:creationId xmlns:a16="http://schemas.microsoft.com/office/drawing/2014/main" id="{B956F5C1-5B61-4289-B0CF-0A51272DF5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6917" y="2505346"/>
            <a:ext cx="789784" cy="829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9BAF841-CE83-48FC-8F36-EE4F9E5570CB}"/>
              </a:ext>
            </a:extLst>
          </p:cNvPr>
          <p:cNvSpPr txBox="1"/>
          <p:nvPr/>
        </p:nvSpPr>
        <p:spPr>
          <a:xfrm>
            <a:off x="3597227" y="2658462"/>
            <a:ext cx="17933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552</a:t>
            </a:r>
            <a:endParaRPr lang="ko-KR" altLang="en-US" sz="28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A3D9804-1E37-4E0B-89AB-6B4E92084F11}"/>
              </a:ext>
            </a:extLst>
          </p:cNvPr>
          <p:cNvSpPr txBox="1"/>
          <p:nvPr/>
        </p:nvSpPr>
        <p:spPr>
          <a:xfrm>
            <a:off x="8286701" y="2639927"/>
            <a:ext cx="17933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312</a:t>
            </a:r>
            <a:endParaRPr lang="ko-KR" altLang="en-US" sz="28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C860529-9232-4276-A5EE-79A1FBE345BB}"/>
              </a:ext>
            </a:extLst>
          </p:cNvPr>
          <p:cNvSpPr txBox="1"/>
          <p:nvPr/>
        </p:nvSpPr>
        <p:spPr>
          <a:xfrm>
            <a:off x="3457914" y="5081106"/>
            <a:ext cx="17933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448</a:t>
            </a:r>
            <a:endParaRPr lang="ko-KR" alt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76C9F1-8112-4D3B-9C5B-96D2F34CEF14}"/>
              </a:ext>
            </a:extLst>
          </p:cNvPr>
          <p:cNvSpPr txBox="1"/>
          <p:nvPr/>
        </p:nvSpPr>
        <p:spPr>
          <a:xfrm>
            <a:off x="6461224" y="4725919"/>
            <a:ext cx="5204342" cy="1452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b="1" dirty="0"/>
              <a:t>자신의 이상형을 다른 사람과 공유</a:t>
            </a:r>
            <a:endParaRPr lang="en-US" altLang="ko-KR" sz="2400" b="1" dirty="0"/>
          </a:p>
          <a:p>
            <a:pPr>
              <a:lnSpc>
                <a:spcPct val="200000"/>
              </a:lnSpc>
            </a:pPr>
            <a:r>
              <a:rPr lang="ko-KR" altLang="en-US" sz="2400" b="1" dirty="0"/>
              <a:t>좋아요 기능을 만들어 랭킹을 집계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0CE010B-2FB0-4380-8133-0AB00D6FF33E}"/>
              </a:ext>
            </a:extLst>
          </p:cNvPr>
          <p:cNvSpPr txBox="1"/>
          <p:nvPr/>
        </p:nvSpPr>
        <p:spPr>
          <a:xfrm>
            <a:off x="304156" y="188640"/>
            <a:ext cx="640871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500" dirty="0">
                <a:latin typeface="KoPub돋움체 Bold"/>
                <a:ea typeface="KoPub돋움체 Bold"/>
                <a:cs typeface="Dubai Medium"/>
              </a:rPr>
              <a:t>추가 기능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4A36E442-EED8-49F4-B8C8-DD66F4897DCB}"/>
              </a:ext>
            </a:extLst>
          </p:cNvPr>
          <p:cNvCxnSpPr/>
          <p:nvPr/>
        </p:nvCxnSpPr>
        <p:spPr>
          <a:xfrm>
            <a:off x="438043" y="723591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04340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6EAE788-3249-4D69-9395-1C9F34F9B29A}"/>
              </a:ext>
            </a:extLst>
          </p:cNvPr>
          <p:cNvSpPr txBox="1"/>
          <p:nvPr/>
        </p:nvSpPr>
        <p:spPr>
          <a:xfrm>
            <a:off x="246513" y="890512"/>
            <a:ext cx="11419053" cy="1128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2. </a:t>
            </a:r>
            <a:r>
              <a:rPr lang="ko-KR" altLang="en-US" sz="2400" b="1" dirty="0"/>
              <a:t>비슷한 현실 연예인 찾기</a:t>
            </a:r>
            <a:endParaRPr lang="en-US" altLang="ko-KR" sz="2400" b="1" dirty="0"/>
          </a:p>
          <a:p>
            <a:pPr>
              <a:lnSpc>
                <a:spcPct val="150000"/>
              </a:lnSpc>
            </a:pPr>
            <a:endParaRPr lang="en-US" altLang="ko-KR" sz="2400" b="1" dirty="0"/>
          </a:p>
        </p:txBody>
      </p:sp>
      <p:pic>
        <p:nvPicPr>
          <p:cNvPr id="4098" name="Picture 2" descr="3D 얼굴 만드는게 재밌어서 그거만 존나하는중인데 비슷한애들 사진 ...">
            <a:extLst>
              <a:ext uri="{FF2B5EF4-FFF2-40B4-BE49-F238E27FC236}">
                <a16:creationId xmlns:a16="http://schemas.microsoft.com/office/drawing/2014/main" id="{DD376080-B631-4C02-AA2C-103D322DD1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675723"/>
            <a:ext cx="5770689" cy="3346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9E34530-8897-4543-9EC9-CE07DE5B89FE}"/>
              </a:ext>
            </a:extLst>
          </p:cNvPr>
          <p:cNvSpPr txBox="1"/>
          <p:nvPr/>
        </p:nvSpPr>
        <p:spPr>
          <a:xfrm>
            <a:off x="870100" y="5072362"/>
            <a:ext cx="2369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김창민님의 이상형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823CC5F-6B6C-4B71-B5AA-E49DE1A9387C}"/>
              </a:ext>
            </a:extLst>
          </p:cNvPr>
          <p:cNvSpPr txBox="1"/>
          <p:nvPr/>
        </p:nvSpPr>
        <p:spPr>
          <a:xfrm>
            <a:off x="4644394" y="5072362"/>
            <a:ext cx="2369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한가인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167D28-81A6-4285-93B5-66338635A88B}"/>
              </a:ext>
            </a:extLst>
          </p:cNvPr>
          <p:cNvSpPr txBox="1"/>
          <p:nvPr/>
        </p:nvSpPr>
        <p:spPr>
          <a:xfrm>
            <a:off x="2517013" y="5631160"/>
            <a:ext cx="3312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89% </a:t>
            </a:r>
            <a:r>
              <a:rPr lang="ko-KR" altLang="en-US" sz="2400" dirty="0"/>
              <a:t>일치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EBF90F6-3F27-4B8C-8C6C-7D1ADDBDD8E0}"/>
              </a:ext>
            </a:extLst>
          </p:cNvPr>
          <p:cNvSpPr/>
          <p:nvPr/>
        </p:nvSpPr>
        <p:spPr>
          <a:xfrm>
            <a:off x="7416609" y="2010988"/>
            <a:ext cx="4069375" cy="36681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400" b="1" dirty="0"/>
              <a:t>더 나아가 사용자가 자신의 얼굴을 등록하면</a:t>
            </a:r>
            <a:r>
              <a:rPr lang="en-US" altLang="ko-KR" sz="2400" b="1" dirty="0"/>
              <a:t>, </a:t>
            </a:r>
            <a:r>
              <a:rPr lang="ko-KR" altLang="en-US" sz="2400" b="1" dirty="0"/>
              <a:t>이성의 입장에서 가장 유사한 이상형을 찾아 매칭하는 기능도 </a:t>
            </a:r>
            <a:endParaRPr lang="en-US" altLang="ko-KR" sz="2400" b="1" dirty="0"/>
          </a:p>
          <a:p>
            <a:pPr algn="ctr">
              <a:lnSpc>
                <a:spcPct val="200000"/>
              </a:lnSpc>
            </a:pPr>
            <a:r>
              <a:rPr lang="ko-KR" altLang="en-US" sz="2400" b="1" dirty="0"/>
              <a:t>추가</a:t>
            </a:r>
            <a:endParaRPr lang="en-US" altLang="ko-KR" sz="240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D5FFE22-B25F-418C-A113-F53AE1A08236}"/>
              </a:ext>
            </a:extLst>
          </p:cNvPr>
          <p:cNvSpPr txBox="1"/>
          <p:nvPr/>
        </p:nvSpPr>
        <p:spPr>
          <a:xfrm>
            <a:off x="304156" y="188640"/>
            <a:ext cx="640871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500" dirty="0">
                <a:latin typeface="KoPub돋움체 Bold"/>
                <a:ea typeface="KoPub돋움체 Bold"/>
                <a:cs typeface="Dubai Medium"/>
              </a:rPr>
              <a:t>추가 기능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F998803-BABD-49FE-9F99-BB4A59B9E09E}"/>
              </a:ext>
            </a:extLst>
          </p:cNvPr>
          <p:cNvCxnSpPr/>
          <p:nvPr/>
        </p:nvCxnSpPr>
        <p:spPr>
          <a:xfrm>
            <a:off x="438043" y="723591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24936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5D5FFE22-B25F-418C-A113-F53AE1A08236}"/>
              </a:ext>
            </a:extLst>
          </p:cNvPr>
          <p:cNvSpPr txBox="1"/>
          <p:nvPr/>
        </p:nvSpPr>
        <p:spPr>
          <a:xfrm>
            <a:off x="304156" y="188640"/>
            <a:ext cx="640871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500" dirty="0">
                <a:latin typeface="KoPub돋움체 Bold"/>
                <a:ea typeface="KoPub돋움체 Bold"/>
                <a:cs typeface="Dubai Medium"/>
              </a:rPr>
              <a:t>팀원 역할 분담 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F998803-BABD-49FE-9F99-BB4A59B9E09E}"/>
              </a:ext>
            </a:extLst>
          </p:cNvPr>
          <p:cNvCxnSpPr/>
          <p:nvPr/>
        </p:nvCxnSpPr>
        <p:spPr>
          <a:xfrm>
            <a:off x="438043" y="723591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A29D462-902E-4FFF-BE68-75B7E1C830E7}"/>
              </a:ext>
            </a:extLst>
          </p:cNvPr>
          <p:cNvSpPr/>
          <p:nvPr/>
        </p:nvSpPr>
        <p:spPr>
          <a:xfrm>
            <a:off x="438045" y="1723328"/>
            <a:ext cx="1765266" cy="30115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5B5D916-5D4D-40DF-822E-F815178B2DD7}"/>
              </a:ext>
            </a:extLst>
          </p:cNvPr>
          <p:cNvGrpSpPr/>
          <p:nvPr/>
        </p:nvGrpSpPr>
        <p:grpSpPr>
          <a:xfrm>
            <a:off x="438043" y="4923280"/>
            <a:ext cx="1918441" cy="832601"/>
            <a:chOff x="685639" y="4524314"/>
            <a:chExt cx="2225007" cy="832601"/>
          </a:xfrm>
        </p:grpSpPr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76BD3D8C-69D5-467D-917E-C5DD5A99DFC8}"/>
                </a:ext>
              </a:extLst>
            </p:cNvPr>
            <p:cNvSpPr txBox="1"/>
            <p:nvPr/>
          </p:nvSpPr>
          <p:spPr>
            <a:xfrm>
              <a:off x="685639" y="4924424"/>
              <a:ext cx="2225007" cy="4324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 fontAlgn="base">
                <a:lnSpc>
                  <a:spcPct val="160000"/>
                </a:lnSpc>
              </a:pPr>
              <a:r>
                <a:rPr lang="en-US" altLang="ko-KR" sz="1050" dirty="0"/>
                <a:t>-      </a:t>
              </a:r>
              <a:r>
                <a:rPr lang="ko-KR" altLang="en-US" sz="1600" dirty="0"/>
                <a:t>프로젝트 총괄</a:t>
              </a:r>
              <a:endParaRPr lang="en-US" altLang="ko-KR" sz="1050" dirty="0"/>
            </a:p>
          </p:txBody>
        </p:sp>
        <p:sp>
          <p:nvSpPr>
            <p:cNvPr id="25" name="TextBox 14">
              <a:extLst>
                <a:ext uri="{FF2B5EF4-FFF2-40B4-BE49-F238E27FC236}">
                  <a16:creationId xmlns:a16="http://schemas.microsoft.com/office/drawing/2014/main" id="{0DE08672-972F-42B7-9A1B-D09BE4325A82}"/>
                </a:ext>
              </a:extLst>
            </p:cNvPr>
            <p:cNvSpPr txBox="1"/>
            <p:nvPr/>
          </p:nvSpPr>
          <p:spPr>
            <a:xfrm>
              <a:off x="1156030" y="4524314"/>
              <a:ext cx="1106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2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임연수</a:t>
              </a:r>
              <a:endPara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pic>
        <p:nvPicPr>
          <p:cNvPr id="17" name="Picture 4">
            <a:extLst>
              <a:ext uri="{FF2B5EF4-FFF2-40B4-BE49-F238E27FC236}">
                <a16:creationId xmlns:a16="http://schemas.microsoft.com/office/drawing/2014/main" id="{235CE6EF-A544-4AA6-832D-A15A25591B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187" y="2363837"/>
            <a:ext cx="1004978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CDB3306D-FA00-4274-9D5F-FC5F1BB4A613}"/>
              </a:ext>
            </a:extLst>
          </p:cNvPr>
          <p:cNvSpPr/>
          <p:nvPr/>
        </p:nvSpPr>
        <p:spPr>
          <a:xfrm>
            <a:off x="3279168" y="1723328"/>
            <a:ext cx="1765266" cy="30115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48775F33-1999-4B23-AD35-BC4A839971F6}"/>
              </a:ext>
            </a:extLst>
          </p:cNvPr>
          <p:cNvGrpSpPr/>
          <p:nvPr/>
        </p:nvGrpSpPr>
        <p:grpSpPr>
          <a:xfrm>
            <a:off x="3279166" y="4923280"/>
            <a:ext cx="1918441" cy="832601"/>
            <a:chOff x="685639" y="4524314"/>
            <a:chExt cx="2225007" cy="832601"/>
          </a:xfrm>
        </p:grpSpPr>
        <p:sp>
          <p:nvSpPr>
            <p:cNvPr id="30" name="TextBox 13">
              <a:extLst>
                <a:ext uri="{FF2B5EF4-FFF2-40B4-BE49-F238E27FC236}">
                  <a16:creationId xmlns:a16="http://schemas.microsoft.com/office/drawing/2014/main" id="{BA5AA7FC-412C-4EC1-95D5-7C7E48A8AA13}"/>
                </a:ext>
              </a:extLst>
            </p:cNvPr>
            <p:cNvSpPr txBox="1"/>
            <p:nvPr/>
          </p:nvSpPr>
          <p:spPr>
            <a:xfrm>
              <a:off x="685639" y="4924424"/>
              <a:ext cx="2225007" cy="4324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 fontAlgn="base">
                <a:lnSpc>
                  <a:spcPct val="160000"/>
                </a:lnSpc>
              </a:pPr>
              <a:r>
                <a:rPr lang="en-US" altLang="ko-KR" sz="1050" dirty="0"/>
                <a:t>-      </a:t>
              </a:r>
              <a:r>
                <a:rPr lang="ko-KR" altLang="en-US" sz="1600" dirty="0"/>
                <a:t>웹 서버 구축</a:t>
              </a:r>
              <a:endParaRPr lang="en-US" altLang="ko-KR" sz="1050" dirty="0"/>
            </a:p>
          </p:txBody>
        </p:sp>
        <p:sp>
          <p:nvSpPr>
            <p:cNvPr id="31" name="TextBox 14">
              <a:extLst>
                <a:ext uri="{FF2B5EF4-FFF2-40B4-BE49-F238E27FC236}">
                  <a16:creationId xmlns:a16="http://schemas.microsoft.com/office/drawing/2014/main" id="{8B78E961-5912-4DF7-A724-56554F8790EA}"/>
                </a:ext>
              </a:extLst>
            </p:cNvPr>
            <p:cNvSpPr txBox="1"/>
            <p:nvPr/>
          </p:nvSpPr>
          <p:spPr>
            <a:xfrm>
              <a:off x="1156030" y="4524314"/>
              <a:ext cx="1106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김창민</a:t>
              </a:r>
            </a:p>
          </p:txBody>
        </p:sp>
      </p:grpSp>
      <p:pic>
        <p:nvPicPr>
          <p:cNvPr id="32" name="Picture 4">
            <a:extLst>
              <a:ext uri="{FF2B5EF4-FFF2-40B4-BE49-F238E27FC236}">
                <a16:creationId xmlns:a16="http://schemas.microsoft.com/office/drawing/2014/main" id="{342955CF-6AB0-4764-895E-709B3F9A64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9310" y="2363837"/>
            <a:ext cx="1004978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26BE1969-37B5-494A-8955-6865733B9D21}"/>
              </a:ext>
            </a:extLst>
          </p:cNvPr>
          <p:cNvSpPr/>
          <p:nvPr/>
        </p:nvSpPr>
        <p:spPr>
          <a:xfrm>
            <a:off x="6120291" y="1723328"/>
            <a:ext cx="1765266" cy="30115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426A5F86-027A-44D6-811C-E8FF5825D5F5}"/>
              </a:ext>
            </a:extLst>
          </p:cNvPr>
          <p:cNvGrpSpPr/>
          <p:nvPr/>
        </p:nvGrpSpPr>
        <p:grpSpPr>
          <a:xfrm>
            <a:off x="5850271" y="4923280"/>
            <a:ext cx="2458478" cy="824146"/>
            <a:chOff x="372472" y="4524314"/>
            <a:chExt cx="2851342" cy="824146"/>
          </a:xfrm>
        </p:grpSpPr>
        <p:sp>
          <p:nvSpPr>
            <p:cNvPr id="35" name="TextBox 13">
              <a:extLst>
                <a:ext uri="{FF2B5EF4-FFF2-40B4-BE49-F238E27FC236}">
                  <a16:creationId xmlns:a16="http://schemas.microsoft.com/office/drawing/2014/main" id="{271B0F8B-3DEF-4C7B-A20F-B6827051BEF0}"/>
                </a:ext>
              </a:extLst>
            </p:cNvPr>
            <p:cNvSpPr txBox="1"/>
            <p:nvPr/>
          </p:nvSpPr>
          <p:spPr>
            <a:xfrm>
              <a:off x="372472" y="4915969"/>
              <a:ext cx="2851342" cy="4324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 fontAlgn="base">
                <a:lnSpc>
                  <a:spcPct val="160000"/>
                </a:lnSpc>
              </a:pPr>
              <a:r>
                <a:rPr lang="en-US" altLang="ko-KR" sz="1050" dirty="0"/>
                <a:t>-      </a:t>
              </a:r>
              <a:r>
                <a:rPr lang="ko-KR" altLang="en-US" sz="1600" dirty="0"/>
                <a:t>웹 </a:t>
              </a:r>
              <a:r>
                <a:rPr lang="ko-KR" altLang="en-US" sz="1600" dirty="0" err="1"/>
                <a:t>프론트엔드</a:t>
              </a:r>
              <a:r>
                <a:rPr lang="ko-KR" altLang="en-US" sz="1600" dirty="0"/>
                <a:t> 개발</a:t>
              </a:r>
              <a:endParaRPr lang="en-US" altLang="ko-KR" sz="1050" dirty="0"/>
            </a:p>
          </p:txBody>
        </p:sp>
        <p:sp>
          <p:nvSpPr>
            <p:cNvPr id="36" name="TextBox 14">
              <a:extLst>
                <a:ext uri="{FF2B5EF4-FFF2-40B4-BE49-F238E27FC236}">
                  <a16:creationId xmlns:a16="http://schemas.microsoft.com/office/drawing/2014/main" id="{F8399ACB-EEF9-4BCE-A3C5-CBF45138BB52}"/>
                </a:ext>
              </a:extLst>
            </p:cNvPr>
            <p:cNvSpPr txBox="1"/>
            <p:nvPr/>
          </p:nvSpPr>
          <p:spPr>
            <a:xfrm>
              <a:off x="1156030" y="4524314"/>
              <a:ext cx="1106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박덕원</a:t>
              </a:r>
            </a:p>
          </p:txBody>
        </p:sp>
      </p:grpSp>
      <p:pic>
        <p:nvPicPr>
          <p:cNvPr id="37" name="Picture 4">
            <a:extLst>
              <a:ext uri="{FF2B5EF4-FFF2-40B4-BE49-F238E27FC236}">
                <a16:creationId xmlns:a16="http://schemas.microsoft.com/office/drawing/2014/main" id="{5ADF0898-888E-4231-8A06-2EFE854C8E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0433" y="2363837"/>
            <a:ext cx="1004978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직사각형 37">
            <a:extLst>
              <a:ext uri="{FF2B5EF4-FFF2-40B4-BE49-F238E27FC236}">
                <a16:creationId xmlns:a16="http://schemas.microsoft.com/office/drawing/2014/main" id="{507DE7C5-4DBD-4449-B28F-E97092243F10}"/>
              </a:ext>
            </a:extLst>
          </p:cNvPr>
          <p:cNvSpPr/>
          <p:nvPr/>
        </p:nvSpPr>
        <p:spPr>
          <a:xfrm>
            <a:off x="9137523" y="1723328"/>
            <a:ext cx="1765266" cy="30115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93D8612F-9671-47E1-82D9-2D51B614AB37}"/>
              </a:ext>
            </a:extLst>
          </p:cNvPr>
          <p:cNvGrpSpPr/>
          <p:nvPr/>
        </p:nvGrpSpPr>
        <p:grpSpPr>
          <a:xfrm>
            <a:off x="9137521" y="4923280"/>
            <a:ext cx="2131114" cy="1602106"/>
            <a:chOff x="685639" y="4524314"/>
            <a:chExt cx="2471665" cy="1602106"/>
          </a:xfrm>
        </p:grpSpPr>
        <p:sp>
          <p:nvSpPr>
            <p:cNvPr id="40" name="TextBox 13">
              <a:extLst>
                <a:ext uri="{FF2B5EF4-FFF2-40B4-BE49-F238E27FC236}">
                  <a16:creationId xmlns:a16="http://schemas.microsoft.com/office/drawing/2014/main" id="{9CADA240-DA2C-4047-A315-80AFB1983F32}"/>
                </a:ext>
              </a:extLst>
            </p:cNvPr>
            <p:cNvSpPr txBox="1"/>
            <p:nvPr/>
          </p:nvSpPr>
          <p:spPr>
            <a:xfrm>
              <a:off x="685639" y="4924424"/>
              <a:ext cx="2471665" cy="1201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 algn="just" fontAlgn="base">
                <a:lnSpc>
                  <a:spcPct val="160000"/>
                </a:lnSpc>
                <a:buFontTx/>
                <a:buChar char="-"/>
              </a:pPr>
              <a:r>
                <a:rPr lang="en-US" altLang="ko-KR" dirty="0"/>
                <a:t>GAN</a:t>
              </a:r>
              <a:r>
                <a:rPr lang="ko-KR" altLang="en-US" dirty="0"/>
                <a:t>을 이용한 딥러닝 개발</a:t>
              </a:r>
            </a:p>
            <a:p>
              <a:pPr algn="just" fontAlgn="base">
                <a:lnSpc>
                  <a:spcPct val="160000"/>
                </a:lnSpc>
              </a:pPr>
              <a:endParaRPr lang="en-US" altLang="ko-KR" sz="1050" dirty="0"/>
            </a:p>
          </p:txBody>
        </p:sp>
        <p:sp>
          <p:nvSpPr>
            <p:cNvPr id="41" name="TextBox 14">
              <a:extLst>
                <a:ext uri="{FF2B5EF4-FFF2-40B4-BE49-F238E27FC236}">
                  <a16:creationId xmlns:a16="http://schemas.microsoft.com/office/drawing/2014/main" id="{A40FD10D-25AA-4130-9624-367736654177}"/>
                </a:ext>
              </a:extLst>
            </p:cNvPr>
            <p:cNvSpPr txBox="1"/>
            <p:nvPr/>
          </p:nvSpPr>
          <p:spPr>
            <a:xfrm>
              <a:off x="1156030" y="4524314"/>
              <a:ext cx="1106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2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석정민</a:t>
              </a:r>
              <a:endPara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pic>
        <p:nvPicPr>
          <p:cNvPr id="42" name="Picture 4">
            <a:extLst>
              <a:ext uri="{FF2B5EF4-FFF2-40B4-BE49-F238E27FC236}">
                <a16:creationId xmlns:a16="http://schemas.microsoft.com/office/drawing/2014/main" id="{9957416F-56A8-4840-9E01-DC2D7DC0EA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7665" y="2363837"/>
            <a:ext cx="1004978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36887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2"/>
          <p:cNvCxnSpPr/>
          <p:nvPr/>
        </p:nvCxnSpPr>
        <p:spPr>
          <a:xfrm>
            <a:off x="376164" y="692696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04156" y="188640"/>
            <a:ext cx="6408712" cy="466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500">
                <a:latin typeface="KoPub돋움체 Bold"/>
                <a:ea typeface="KoPub돋움체 Bold"/>
                <a:cs typeface="Dubai Medium"/>
              </a:rPr>
              <a:t>프로젝트 진행 계획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1039620" y="983898"/>
            <a:ext cx="10515600" cy="5474287"/>
          </a:xfrm>
        </p:spPr>
        <p:txBody>
          <a:bodyPr vert="horz" wrap="square" lIns="91440" tIns="45720" rIns="91440" bIns="45720" anchor="t">
            <a:noAutofit/>
          </a:bodyPr>
          <a:lstStyle/>
          <a:p>
            <a:pPr>
              <a:lnSpc>
                <a:spcPct val="70000"/>
              </a:lnSpc>
              <a:buNone/>
              <a:defRPr lang="ko-KR" altLang="en-US"/>
            </a:pPr>
            <a:r>
              <a:rPr lang="ko-KR" altLang="en-US" sz="2900" dirty="0">
                <a:solidFill>
                  <a:schemeClr val="tx1"/>
                </a:solidFill>
              </a:rPr>
              <a:t>1~2주차</a:t>
            </a:r>
          </a:p>
          <a:p>
            <a:pPr>
              <a:lnSpc>
                <a:spcPct val="70000"/>
              </a:lnSpc>
              <a:spcBef>
                <a:spcPct val="30000"/>
              </a:spcBef>
              <a:buNone/>
              <a:defRPr lang="ko-KR" altLang="en-US"/>
            </a:pPr>
            <a:r>
              <a:rPr lang="ko-KR" altLang="en-US" sz="2900" dirty="0">
                <a:solidFill>
                  <a:schemeClr val="tx1"/>
                </a:solidFill>
              </a:rPr>
              <a:t>		</a:t>
            </a:r>
            <a:r>
              <a:rPr lang="ko-KR" altLang="en-US" sz="2400" dirty="0">
                <a:solidFill>
                  <a:schemeClr val="tx1"/>
                </a:solidFill>
              </a:rPr>
              <a:t>* 과목개요 설명, </a:t>
            </a:r>
            <a:r>
              <a:rPr lang="en-US" altLang="ko-KR" sz="2400" dirty="0">
                <a:solidFill>
                  <a:schemeClr val="tx1"/>
                </a:solidFill>
              </a:rPr>
              <a:t>Gitlab</a:t>
            </a:r>
            <a:r>
              <a:rPr lang="ko-KR" altLang="en-US" sz="2400" dirty="0">
                <a:solidFill>
                  <a:schemeClr val="tx1"/>
                </a:solidFill>
              </a:rPr>
              <a:t> 설명, 과제 설정 및 분석</a:t>
            </a:r>
          </a:p>
          <a:p>
            <a:pPr>
              <a:lnSpc>
                <a:spcPct val="70000"/>
              </a:lnSpc>
              <a:spcBef>
                <a:spcPct val="30000"/>
              </a:spcBef>
              <a:buNone/>
              <a:defRPr lang="ko-KR" altLang="en-US"/>
            </a:pPr>
            <a:r>
              <a:rPr lang="ko-KR" altLang="en-US" sz="2900" dirty="0">
                <a:solidFill>
                  <a:schemeClr val="tx1"/>
                </a:solidFill>
              </a:rPr>
              <a:t>3주차</a:t>
            </a:r>
          </a:p>
          <a:p>
            <a:pPr>
              <a:lnSpc>
                <a:spcPct val="70000"/>
              </a:lnSpc>
              <a:spcBef>
                <a:spcPct val="30000"/>
              </a:spcBef>
              <a:buNone/>
              <a:defRPr lang="ko-KR" altLang="en-US"/>
            </a:pPr>
            <a:r>
              <a:rPr lang="ko-KR" altLang="en-US" sz="2900" dirty="0">
                <a:solidFill>
                  <a:schemeClr val="tx1"/>
                </a:solidFill>
              </a:rPr>
              <a:t>		</a:t>
            </a:r>
            <a:r>
              <a:rPr lang="ko-KR" altLang="en-US" sz="2400" dirty="0">
                <a:solidFill>
                  <a:schemeClr val="tx1"/>
                </a:solidFill>
              </a:rPr>
              <a:t>* 과제 계획서 작성 및 발표</a:t>
            </a:r>
          </a:p>
          <a:p>
            <a:pPr>
              <a:lnSpc>
                <a:spcPct val="70000"/>
              </a:lnSpc>
              <a:spcBef>
                <a:spcPct val="30000"/>
              </a:spcBef>
              <a:buNone/>
              <a:defRPr lang="ko-KR" altLang="en-US"/>
            </a:pPr>
            <a:r>
              <a:rPr lang="ko-KR" altLang="en-US" sz="2900" dirty="0">
                <a:solidFill>
                  <a:schemeClr val="tx1"/>
                </a:solidFill>
              </a:rPr>
              <a:t>4~7주차</a:t>
            </a:r>
          </a:p>
          <a:p>
            <a:pPr>
              <a:lnSpc>
                <a:spcPct val="70000"/>
              </a:lnSpc>
              <a:spcBef>
                <a:spcPct val="30000"/>
              </a:spcBef>
              <a:buNone/>
              <a:defRPr lang="ko-KR" altLang="en-US"/>
            </a:pPr>
            <a:r>
              <a:rPr lang="ko-KR" altLang="en-US" sz="2900" dirty="0">
                <a:solidFill>
                  <a:schemeClr val="tx1"/>
                </a:solidFill>
              </a:rPr>
              <a:t>		</a:t>
            </a:r>
            <a:r>
              <a:rPr lang="ko-KR" altLang="en-US" sz="2400" dirty="0">
                <a:solidFill>
                  <a:schemeClr val="tx1"/>
                </a:solidFill>
              </a:rPr>
              <a:t>* </a:t>
            </a:r>
            <a:r>
              <a:rPr lang="ko-KR" altLang="en-US" sz="2400" u="sng" dirty="0">
                <a:solidFill>
                  <a:schemeClr val="tx1"/>
                </a:solidFill>
              </a:rPr>
              <a:t>주간 진행 보고서 작성 및 발표</a:t>
            </a:r>
            <a:endParaRPr lang="ko-KR" altLang="en-US" sz="2900" u="sng" dirty="0">
              <a:solidFill>
                <a:schemeClr val="tx1"/>
              </a:solidFill>
            </a:endParaRPr>
          </a:p>
          <a:p>
            <a:pPr>
              <a:lnSpc>
                <a:spcPct val="70000"/>
              </a:lnSpc>
              <a:spcBef>
                <a:spcPct val="30000"/>
              </a:spcBef>
              <a:buNone/>
              <a:defRPr lang="ko-KR" altLang="en-US"/>
            </a:pPr>
            <a:r>
              <a:rPr lang="ko-KR" altLang="en-US" sz="2900" dirty="0">
                <a:solidFill>
                  <a:schemeClr val="tx1"/>
                </a:solidFill>
              </a:rPr>
              <a:t>8주차</a:t>
            </a:r>
          </a:p>
          <a:p>
            <a:pPr>
              <a:lnSpc>
                <a:spcPct val="70000"/>
              </a:lnSpc>
              <a:spcBef>
                <a:spcPct val="30000"/>
              </a:spcBef>
              <a:buNone/>
              <a:defRPr lang="ko-KR" altLang="en-US"/>
            </a:pPr>
            <a:r>
              <a:rPr lang="ko-KR" altLang="en-US" sz="2900" dirty="0">
                <a:solidFill>
                  <a:schemeClr val="tx1"/>
                </a:solidFill>
              </a:rPr>
              <a:t>		</a:t>
            </a:r>
            <a:r>
              <a:rPr lang="ko-KR" altLang="en-US" sz="2400" dirty="0">
                <a:solidFill>
                  <a:schemeClr val="tx1"/>
                </a:solidFill>
              </a:rPr>
              <a:t>* </a:t>
            </a:r>
            <a:r>
              <a:rPr lang="ko-KR" altLang="en-US" sz="2400" dirty="0">
                <a:solidFill>
                  <a:schemeClr val="tx1"/>
                </a:solidFill>
                <a:highlight>
                  <a:srgbClr val="FFFF00"/>
                </a:highlight>
              </a:rPr>
              <a:t>과제 중간 보고서</a:t>
            </a:r>
            <a:r>
              <a:rPr lang="ko-KR" altLang="en-US" sz="2400" dirty="0">
                <a:solidFill>
                  <a:schemeClr val="tx1"/>
                </a:solidFill>
              </a:rPr>
              <a:t> 작성 및 발표</a:t>
            </a:r>
            <a:endParaRPr lang="ko-KR" altLang="en-US" sz="2900" dirty="0">
              <a:solidFill>
                <a:schemeClr val="tx1"/>
              </a:solidFill>
            </a:endParaRPr>
          </a:p>
          <a:p>
            <a:pPr>
              <a:lnSpc>
                <a:spcPct val="70000"/>
              </a:lnSpc>
              <a:spcBef>
                <a:spcPct val="30000"/>
              </a:spcBef>
              <a:buNone/>
              <a:defRPr lang="ko-KR" altLang="en-US"/>
            </a:pPr>
            <a:r>
              <a:rPr lang="ko-KR" altLang="en-US" sz="2900" dirty="0">
                <a:solidFill>
                  <a:schemeClr val="tx1"/>
                </a:solidFill>
              </a:rPr>
              <a:t>9~14주차</a:t>
            </a:r>
          </a:p>
          <a:p>
            <a:pPr>
              <a:lnSpc>
                <a:spcPct val="70000"/>
              </a:lnSpc>
              <a:spcBef>
                <a:spcPct val="30000"/>
              </a:spcBef>
              <a:buNone/>
              <a:defRPr lang="ko-KR" altLang="en-US"/>
            </a:pPr>
            <a:r>
              <a:rPr lang="ko-KR" altLang="en-US" sz="2900" dirty="0">
                <a:solidFill>
                  <a:schemeClr val="tx1"/>
                </a:solidFill>
              </a:rPr>
              <a:t>		</a:t>
            </a:r>
            <a:r>
              <a:rPr lang="ko-KR" altLang="en-US" sz="2400" dirty="0">
                <a:solidFill>
                  <a:schemeClr val="tx1"/>
                </a:solidFill>
              </a:rPr>
              <a:t>* </a:t>
            </a:r>
            <a:r>
              <a:rPr lang="ko-KR" altLang="en-US" sz="2400" u="sng" dirty="0">
                <a:solidFill>
                  <a:schemeClr val="tx1"/>
                </a:solidFill>
              </a:rPr>
              <a:t>주간 진행 보고서 작성 및 발표</a:t>
            </a:r>
            <a:endParaRPr lang="ko-KR" altLang="en-US" sz="2900" u="sng" dirty="0">
              <a:solidFill>
                <a:schemeClr val="tx1"/>
              </a:solidFill>
            </a:endParaRPr>
          </a:p>
          <a:p>
            <a:pPr>
              <a:lnSpc>
                <a:spcPct val="70000"/>
              </a:lnSpc>
              <a:spcBef>
                <a:spcPct val="30000"/>
              </a:spcBef>
              <a:buNone/>
              <a:defRPr lang="ko-KR" altLang="en-US"/>
            </a:pPr>
            <a:r>
              <a:rPr lang="ko-KR" altLang="en-US" sz="2900" dirty="0">
                <a:solidFill>
                  <a:schemeClr val="tx1"/>
                </a:solidFill>
              </a:rPr>
              <a:t>15주차</a:t>
            </a:r>
          </a:p>
          <a:p>
            <a:pPr>
              <a:lnSpc>
                <a:spcPct val="70000"/>
              </a:lnSpc>
              <a:spcBef>
                <a:spcPct val="30000"/>
              </a:spcBef>
              <a:buNone/>
              <a:defRPr lang="ko-KR" altLang="en-US"/>
            </a:pPr>
            <a:r>
              <a:rPr lang="ko-KR" altLang="en-US" sz="2900" dirty="0">
                <a:solidFill>
                  <a:schemeClr val="tx1"/>
                </a:solidFill>
              </a:rPr>
              <a:t>		</a:t>
            </a:r>
            <a:r>
              <a:rPr lang="ko-KR" altLang="en-US" sz="2400" dirty="0">
                <a:solidFill>
                  <a:schemeClr val="tx1"/>
                </a:solidFill>
              </a:rPr>
              <a:t>* </a:t>
            </a:r>
            <a:r>
              <a:rPr lang="ko-KR" altLang="en-US" sz="2400" dirty="0">
                <a:solidFill>
                  <a:schemeClr val="tx1"/>
                </a:solidFill>
                <a:highlight>
                  <a:srgbClr val="FFFF00"/>
                </a:highlight>
              </a:rPr>
              <a:t>과제 최종 보고서</a:t>
            </a:r>
            <a:r>
              <a:rPr lang="ko-KR" altLang="en-US" sz="2400" dirty="0">
                <a:solidFill>
                  <a:schemeClr val="tx1"/>
                </a:solidFill>
              </a:rPr>
              <a:t> 작성 및 발표</a:t>
            </a:r>
          </a:p>
        </p:txBody>
      </p:sp>
    </p:spTree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2"/>
          <p:cNvCxnSpPr/>
          <p:nvPr/>
        </p:nvCxnSpPr>
        <p:spPr>
          <a:xfrm>
            <a:off x="376164" y="692696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04156" y="188640"/>
            <a:ext cx="6408712" cy="466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500">
                <a:latin typeface="KoPub돋움체 Bold"/>
                <a:ea typeface="KoPub돋움체 Bold"/>
                <a:cs typeface="Dubai Medium"/>
              </a:rPr>
              <a:t>프로젝트 진행 계획</a:t>
            </a:r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D83B9ECC-06E5-4F8E-BEBB-969F1DB585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7648180"/>
              </p:ext>
            </p:extLst>
          </p:nvPr>
        </p:nvGraphicFramePr>
        <p:xfrm>
          <a:off x="493059" y="1972237"/>
          <a:ext cx="10954869" cy="373127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08101">
                  <a:extLst>
                    <a:ext uri="{9D8B030D-6E8A-4147-A177-3AD203B41FA5}">
                      <a16:colId xmlns:a16="http://schemas.microsoft.com/office/drawing/2014/main" val="711323955"/>
                    </a:ext>
                  </a:extLst>
                </a:gridCol>
                <a:gridCol w="1274385">
                  <a:extLst>
                    <a:ext uri="{9D8B030D-6E8A-4147-A177-3AD203B41FA5}">
                      <a16:colId xmlns:a16="http://schemas.microsoft.com/office/drawing/2014/main" val="4273259113"/>
                    </a:ext>
                  </a:extLst>
                </a:gridCol>
                <a:gridCol w="1274383">
                  <a:extLst>
                    <a:ext uri="{9D8B030D-6E8A-4147-A177-3AD203B41FA5}">
                      <a16:colId xmlns:a16="http://schemas.microsoft.com/office/drawing/2014/main" val="3191121126"/>
                    </a:ext>
                  </a:extLst>
                </a:gridCol>
                <a:gridCol w="1305467">
                  <a:extLst>
                    <a:ext uri="{9D8B030D-6E8A-4147-A177-3AD203B41FA5}">
                      <a16:colId xmlns:a16="http://schemas.microsoft.com/office/drawing/2014/main" val="370799850"/>
                    </a:ext>
                  </a:extLst>
                </a:gridCol>
                <a:gridCol w="1326190">
                  <a:extLst>
                    <a:ext uri="{9D8B030D-6E8A-4147-A177-3AD203B41FA5}">
                      <a16:colId xmlns:a16="http://schemas.microsoft.com/office/drawing/2014/main" val="3155734194"/>
                    </a:ext>
                  </a:extLst>
                </a:gridCol>
                <a:gridCol w="1346910">
                  <a:extLst>
                    <a:ext uri="{9D8B030D-6E8A-4147-A177-3AD203B41FA5}">
                      <a16:colId xmlns:a16="http://schemas.microsoft.com/office/drawing/2014/main" val="1399929409"/>
                    </a:ext>
                  </a:extLst>
                </a:gridCol>
                <a:gridCol w="1419433">
                  <a:extLst>
                    <a:ext uri="{9D8B030D-6E8A-4147-A177-3AD203B41FA5}">
                      <a16:colId xmlns:a16="http://schemas.microsoft.com/office/drawing/2014/main" val="1297034608"/>
                    </a:ext>
                  </a:extLst>
                </a:gridCol>
              </a:tblGrid>
              <a:tr h="5854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작품제작내용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1-2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3-4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5-6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7-8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9-10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11-12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964074"/>
                  </a:ext>
                </a:extLst>
              </a:tr>
              <a:tr h="585479"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데이터 셋 구축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1507640"/>
                  </a:ext>
                </a:extLst>
              </a:tr>
              <a:tr h="60148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모델 생성</a:t>
                      </a:r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339735"/>
                  </a:ext>
                </a:extLst>
              </a:tr>
              <a:tr h="60148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웹 서버 구축</a:t>
                      </a:r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605229"/>
                  </a:ext>
                </a:extLst>
              </a:tr>
              <a:tr h="60148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이상형 월드컵 웹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UI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구축</a:t>
                      </a:r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1984724"/>
                  </a:ext>
                </a:extLst>
              </a:tr>
              <a:tr h="60148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모델을 이용한 이미지 생성</a:t>
                      </a:r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381771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A492ED3-6112-4072-979C-54C334E10B1A}"/>
              </a:ext>
            </a:extLst>
          </p:cNvPr>
          <p:cNvSpPr txBox="1"/>
          <p:nvPr/>
        </p:nvSpPr>
        <p:spPr>
          <a:xfrm>
            <a:off x="950258" y="1308846"/>
            <a:ext cx="71269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* 작품 제작 일정</a:t>
            </a:r>
          </a:p>
        </p:txBody>
      </p:sp>
    </p:spTree>
    <p:extLst>
      <p:ext uri="{BB962C8B-B14F-4D97-AF65-F5344CB8AC3E}">
        <p14:creationId xmlns:p14="http://schemas.microsoft.com/office/powerpoint/2010/main" val="3759778588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2"/>
          <p:cNvCxnSpPr/>
          <p:nvPr/>
        </p:nvCxnSpPr>
        <p:spPr>
          <a:xfrm>
            <a:off x="376164" y="692696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04156" y="188640"/>
            <a:ext cx="640871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500" dirty="0">
                <a:latin typeface="KoPub돋움체 Bold"/>
                <a:ea typeface="KoPub돋움체 Bold"/>
                <a:cs typeface="Dubai Medium"/>
              </a:rPr>
              <a:t>참고자료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9923FEC-332D-4469-A4FB-EAB7EF125645}"/>
              </a:ext>
            </a:extLst>
          </p:cNvPr>
          <p:cNvSpPr/>
          <p:nvPr/>
        </p:nvSpPr>
        <p:spPr>
          <a:xfrm>
            <a:off x="376164" y="1314867"/>
            <a:ext cx="11260968" cy="30285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30000"/>
              </a:spcBef>
              <a:defRPr lang="ko-KR" altLang="en-US"/>
            </a:pPr>
            <a:r>
              <a:rPr lang="en-US" altLang="ko-KR" b="1" dirty="0" err="1"/>
              <a:t>StyleGAN</a:t>
            </a:r>
            <a:r>
              <a:rPr lang="en-US" altLang="ko-KR" b="1" dirty="0"/>
              <a:t> — Official TensorFlow Implementation</a:t>
            </a:r>
          </a:p>
          <a:p>
            <a:pPr lvl="0">
              <a:spcBef>
                <a:spcPct val="30000"/>
              </a:spcBef>
              <a:buNone/>
              <a:defRPr lang="ko-KR" altLang="en-US"/>
            </a:pPr>
            <a:r>
              <a:rPr lang="ko-KR" altLang="en-US" dirty="0"/>
              <a:t> ( </a:t>
            </a:r>
            <a:r>
              <a:rPr lang="en-US" altLang="ko-KR" dirty="0"/>
              <a:t>K. </a:t>
            </a:r>
            <a:r>
              <a:rPr lang="en-US" altLang="ko-KR" dirty="0" err="1"/>
              <a:t>Tero</a:t>
            </a:r>
            <a:r>
              <a:rPr lang="en-US" altLang="ko-KR" dirty="0"/>
              <a:t>, L. </a:t>
            </a:r>
            <a:r>
              <a:rPr lang="en-US" altLang="ko-KR" dirty="0" err="1"/>
              <a:t>Samuli</a:t>
            </a:r>
            <a:r>
              <a:rPr lang="en-US" altLang="ko-KR" dirty="0"/>
              <a:t> et al, A </a:t>
            </a:r>
            <a:r>
              <a:rPr lang="en-US" altLang="ko-KR" dirty="0" err="1"/>
              <a:t>stylebased</a:t>
            </a:r>
            <a:r>
              <a:rPr lang="en-US" altLang="ko-KR" dirty="0"/>
              <a:t> Generator Architecture for Generative Adversarial Networks</a:t>
            </a:r>
            <a:r>
              <a:rPr lang="ko-KR" altLang="en-US" dirty="0"/>
              <a:t> )</a:t>
            </a:r>
          </a:p>
          <a:p>
            <a:pPr>
              <a:spcBef>
                <a:spcPct val="30000"/>
              </a:spcBef>
              <a:defRPr lang="ko-KR" altLang="en-US"/>
            </a:pPr>
            <a:r>
              <a:rPr lang="en-US" altLang="ko-KR" b="1" dirty="0">
                <a:solidFill>
                  <a:srgbClr val="0000FF"/>
                </a:solidFill>
                <a:hlinkClick r:id="rId2"/>
              </a:rPr>
              <a:t>https://github.com/NVlabs/stylegan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>
                <a:hlinkClick r:id="rId3"/>
              </a:rPr>
              <a:t>https://blog.lunit.io/2019/02/25/a-style-based-generator-architecture-for-generative-adversarial-networks/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b="1" dirty="0" err="1"/>
              <a:t>DataSet</a:t>
            </a:r>
            <a:endParaRPr lang="en-US" altLang="ko-KR" b="1" dirty="0"/>
          </a:p>
          <a:p>
            <a:r>
              <a:rPr lang="en-US" altLang="ko-KR" dirty="0">
                <a:hlinkClick r:id="rId4"/>
              </a:rPr>
              <a:t>https://generated.photos/faces/young-adult/asian-race/female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52075146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5C9FE6-071F-4C2F-BFE8-B635BEFC79CB}"/>
              </a:ext>
            </a:extLst>
          </p:cNvPr>
          <p:cNvCxnSpPr/>
          <p:nvPr/>
        </p:nvCxnSpPr>
        <p:spPr>
          <a:xfrm>
            <a:off x="376164" y="692696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017" y="2200833"/>
            <a:ext cx="1339361" cy="13249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016" y="3739890"/>
            <a:ext cx="1339361" cy="1328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017" y="5363488"/>
            <a:ext cx="1339360" cy="1339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6EAE788-3249-4D69-9395-1C9F34F9B29A}"/>
              </a:ext>
            </a:extLst>
          </p:cNvPr>
          <p:cNvSpPr txBox="1"/>
          <p:nvPr/>
        </p:nvSpPr>
        <p:spPr>
          <a:xfrm>
            <a:off x="506413" y="1037940"/>
            <a:ext cx="102872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IOS store </a:t>
            </a:r>
            <a:r>
              <a:rPr lang="ko-KR" altLang="en-US" sz="2400" b="1" dirty="0"/>
              <a:t>기준 </a:t>
            </a:r>
            <a:r>
              <a:rPr lang="en-US" altLang="ko-KR" sz="2400" b="1" dirty="0"/>
              <a:t>2020</a:t>
            </a:r>
            <a:r>
              <a:rPr lang="ko-KR" altLang="en-US" sz="2400" b="1" dirty="0"/>
              <a:t>년 </a:t>
            </a:r>
            <a:r>
              <a:rPr lang="en-US" altLang="ko-KR" sz="2400" b="1" dirty="0"/>
              <a:t>03</a:t>
            </a:r>
            <a:r>
              <a:rPr lang="ko-KR" altLang="en-US" sz="2400" b="1" dirty="0"/>
              <a:t>월 </a:t>
            </a:r>
            <a:r>
              <a:rPr lang="en-US" altLang="ko-KR" sz="2400" b="1" dirty="0"/>
              <a:t>19</a:t>
            </a:r>
            <a:r>
              <a:rPr lang="ko-KR" altLang="en-US" sz="2400" b="1" dirty="0"/>
              <a:t>일 기준 </a:t>
            </a:r>
            <a:r>
              <a:rPr lang="ko-KR" altLang="en-US" sz="2400" b="1" dirty="0" err="1"/>
              <a:t>어플</a:t>
            </a:r>
            <a:r>
              <a:rPr lang="ko-KR" altLang="en-US" sz="2400" b="1" dirty="0"/>
              <a:t> 순위에</a:t>
            </a:r>
            <a:endParaRPr lang="en-US" altLang="ko-KR" dirty="0"/>
          </a:p>
          <a:p>
            <a:r>
              <a:rPr lang="en-US" altLang="ko-KR" sz="2400" b="1" dirty="0"/>
              <a:t>GAN</a:t>
            </a:r>
            <a:r>
              <a:rPr lang="ko-KR" altLang="en-US" sz="2400" b="1" dirty="0"/>
              <a:t>을 이용한 </a:t>
            </a:r>
            <a:r>
              <a:rPr lang="en-US" altLang="ko-KR" sz="2400" b="1" dirty="0"/>
              <a:t>Image Processing</a:t>
            </a:r>
            <a:r>
              <a:rPr lang="ko-KR" altLang="en-US" sz="2400" b="1" dirty="0"/>
              <a:t> </a:t>
            </a:r>
            <a:r>
              <a:rPr lang="ko-KR" altLang="en-US" sz="2400" b="1" dirty="0" err="1"/>
              <a:t>어플이</a:t>
            </a:r>
            <a:r>
              <a:rPr lang="ko-KR" altLang="en-US" sz="2400" b="1" dirty="0"/>
              <a:t> 상위권에 항시 등재</a:t>
            </a:r>
            <a:r>
              <a:rPr lang="en-US" altLang="ko-KR" sz="2400" b="1" dirty="0"/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EAE788-3249-4D69-9395-1C9F34F9B29A}"/>
              </a:ext>
            </a:extLst>
          </p:cNvPr>
          <p:cNvSpPr txBox="1"/>
          <p:nvPr/>
        </p:nvSpPr>
        <p:spPr>
          <a:xfrm>
            <a:off x="2654667" y="2263147"/>
            <a:ext cx="6594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err="1"/>
              <a:t>Oldify</a:t>
            </a:r>
            <a:r>
              <a:rPr lang="en-US" altLang="ko-KR" sz="2400" b="1" dirty="0"/>
              <a:t>(42</a:t>
            </a:r>
            <a:r>
              <a:rPr lang="ko-KR" altLang="en-US" sz="2400" b="1" dirty="0"/>
              <a:t>위</a:t>
            </a:r>
            <a:r>
              <a:rPr lang="en-US" altLang="ko-KR" sz="2400" b="1" dirty="0"/>
              <a:t>)</a:t>
            </a:r>
          </a:p>
          <a:p>
            <a:r>
              <a:rPr lang="en-US" altLang="ko-KR" sz="2400" b="1" dirty="0"/>
              <a:t>: 10</a:t>
            </a:r>
            <a:r>
              <a:rPr lang="ko-KR" altLang="en-US" sz="2400" b="1" dirty="0"/>
              <a:t>년</a:t>
            </a:r>
            <a:r>
              <a:rPr lang="en-US" altLang="ko-KR" sz="2400" b="1" dirty="0"/>
              <a:t>~40</a:t>
            </a:r>
            <a:r>
              <a:rPr lang="ko-KR" altLang="en-US" sz="2400" b="1" dirty="0"/>
              <a:t>년 후 나의 모습 </a:t>
            </a:r>
            <a:endParaRPr lang="en-US" altLang="ko-KR" sz="24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EAE788-3249-4D69-9395-1C9F34F9B29A}"/>
              </a:ext>
            </a:extLst>
          </p:cNvPr>
          <p:cNvSpPr txBox="1"/>
          <p:nvPr/>
        </p:nvSpPr>
        <p:spPr>
          <a:xfrm>
            <a:off x="2654667" y="3892061"/>
            <a:ext cx="6594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err="1"/>
              <a:t>Baldify</a:t>
            </a:r>
            <a:r>
              <a:rPr lang="en-US" altLang="ko-KR" sz="2400" b="1" dirty="0"/>
              <a:t>(45</a:t>
            </a:r>
            <a:r>
              <a:rPr lang="ko-KR" altLang="en-US" sz="2400" b="1" dirty="0"/>
              <a:t>위</a:t>
            </a:r>
            <a:r>
              <a:rPr lang="en-US" altLang="ko-KR" sz="2400" b="1" dirty="0"/>
              <a:t>)</a:t>
            </a:r>
          </a:p>
          <a:p>
            <a:r>
              <a:rPr lang="en-US" altLang="ko-KR" sz="2400" b="1" dirty="0"/>
              <a:t>: </a:t>
            </a:r>
            <a:r>
              <a:rPr lang="ko-KR" altLang="en-US" sz="2400" b="1" dirty="0"/>
              <a:t>대머리가 된 나의 모습</a:t>
            </a:r>
            <a:endParaRPr lang="en-US" altLang="ko-KR" sz="2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EAE788-3249-4D69-9395-1C9F34F9B29A}"/>
              </a:ext>
            </a:extLst>
          </p:cNvPr>
          <p:cNvSpPr txBox="1"/>
          <p:nvPr/>
        </p:nvSpPr>
        <p:spPr>
          <a:xfrm>
            <a:off x="2719144" y="5512777"/>
            <a:ext cx="6594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Similar celebrities(50</a:t>
            </a:r>
            <a:r>
              <a:rPr lang="ko-KR" altLang="en-US" sz="2400" b="1" dirty="0"/>
              <a:t>위</a:t>
            </a:r>
            <a:r>
              <a:rPr lang="en-US" altLang="ko-KR" sz="2400" b="1" dirty="0"/>
              <a:t>)</a:t>
            </a:r>
          </a:p>
          <a:p>
            <a:r>
              <a:rPr lang="en-US" altLang="ko-KR" sz="2400" b="1" dirty="0"/>
              <a:t>: </a:t>
            </a:r>
            <a:r>
              <a:rPr lang="ko-KR" altLang="en-US" sz="2400" b="1" dirty="0"/>
              <a:t>나와 비슷한 연예인 찾기</a:t>
            </a:r>
            <a:endParaRPr lang="en-US" altLang="ko-KR" sz="24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AC5F6E1-2DC6-4FBB-BEB0-D98808017C75}"/>
              </a:ext>
            </a:extLst>
          </p:cNvPr>
          <p:cNvSpPr txBox="1"/>
          <p:nvPr/>
        </p:nvSpPr>
        <p:spPr>
          <a:xfrm>
            <a:off x="304156" y="188640"/>
            <a:ext cx="64087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>
                <a:latin typeface="KoPub돋움체 Bold" panose="02020603020101020101" pitchFamily="18" charset="-127"/>
                <a:ea typeface="KoPub돋움체 Bold" panose="02020603020101020101" pitchFamily="18" charset="-127"/>
                <a:cs typeface="Dubai Medium" panose="020B0603030403030204" pitchFamily="34" charset="-78"/>
              </a:rPr>
              <a:t>주제 선정 배경</a:t>
            </a:r>
          </a:p>
        </p:txBody>
      </p:sp>
    </p:spTree>
    <p:extLst>
      <p:ext uri="{BB962C8B-B14F-4D97-AF65-F5344CB8AC3E}">
        <p14:creationId xmlns:p14="http://schemas.microsoft.com/office/powerpoint/2010/main" val="2582655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5C9FE6-071F-4C2F-BFE8-B635BEFC79CB}"/>
              </a:ext>
            </a:extLst>
          </p:cNvPr>
          <p:cNvCxnSpPr/>
          <p:nvPr/>
        </p:nvCxnSpPr>
        <p:spPr>
          <a:xfrm>
            <a:off x="376164" y="692696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49171AB-8D36-4F94-843A-A535A12A8646}"/>
              </a:ext>
            </a:extLst>
          </p:cNvPr>
          <p:cNvSpPr txBox="1"/>
          <p:nvPr/>
        </p:nvSpPr>
        <p:spPr>
          <a:xfrm>
            <a:off x="304156" y="188640"/>
            <a:ext cx="64087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KoPub돋움체 Bold" panose="02020603020101020101" pitchFamily="18" charset="-127"/>
                <a:ea typeface="KoPub돋움체 Bold" panose="02020603020101020101" pitchFamily="18" charset="-127"/>
                <a:cs typeface="Dubai Medium" panose="020B0603030403030204" pitchFamily="34" charset="-78"/>
              </a:rPr>
              <a:t>주제 선정 배경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179" y="1829947"/>
            <a:ext cx="6456613" cy="44577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6EAE788-3249-4D69-9395-1C9F34F9B29A}"/>
              </a:ext>
            </a:extLst>
          </p:cNvPr>
          <p:cNvSpPr txBox="1"/>
          <p:nvPr/>
        </p:nvSpPr>
        <p:spPr>
          <a:xfrm>
            <a:off x="376164" y="1059852"/>
            <a:ext cx="102872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수익성 높은 </a:t>
            </a:r>
            <a:r>
              <a:rPr lang="ko-KR" altLang="en-US" sz="2400" b="1" dirty="0" err="1"/>
              <a:t>어플을</a:t>
            </a:r>
            <a:r>
              <a:rPr lang="ko-KR" altLang="en-US" sz="2400" b="1" dirty="0"/>
              <a:t> 만드는 것을 목표로 한다</a:t>
            </a:r>
            <a:r>
              <a:rPr lang="en-US" altLang="ko-KR" sz="2400" b="1" dirty="0"/>
              <a:t>.</a:t>
            </a:r>
          </a:p>
          <a:p>
            <a:r>
              <a:rPr lang="ko-KR" altLang="en-US" sz="2400" b="1" dirty="0"/>
              <a:t>미국 </a:t>
            </a:r>
            <a:r>
              <a:rPr lang="en-US" altLang="ko-KR" sz="2400" b="1" dirty="0"/>
              <a:t>App Store </a:t>
            </a:r>
            <a:r>
              <a:rPr lang="ko-KR" altLang="en-US" sz="2400" b="1" dirty="0"/>
              <a:t>기준으로 </a:t>
            </a:r>
            <a:r>
              <a:rPr lang="en-US" altLang="ko-KR" sz="2400" b="1" dirty="0"/>
              <a:t>Rank 100 </a:t>
            </a:r>
            <a:r>
              <a:rPr lang="ko-KR" altLang="en-US" sz="2400" b="1" dirty="0"/>
              <a:t>안에 포함되면 높은 수익 창출 가능</a:t>
            </a:r>
            <a:r>
              <a:rPr lang="en-US" altLang="ko-KR" sz="24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10799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4989" y="1764553"/>
            <a:ext cx="5658971" cy="330555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EAE788-3249-4D69-9395-1C9F34F9B29A}"/>
              </a:ext>
            </a:extLst>
          </p:cNvPr>
          <p:cNvSpPr txBox="1"/>
          <p:nvPr/>
        </p:nvSpPr>
        <p:spPr>
          <a:xfrm>
            <a:off x="216069" y="959623"/>
            <a:ext cx="11419053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/>
              <a:t>이상형 월드컵을 웹 서비스로 제공</a:t>
            </a:r>
            <a:r>
              <a:rPr lang="en-US" altLang="ko-KR" sz="2400" b="1" dirty="0"/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EAE788-3249-4D69-9395-1C9F34F9B29A}"/>
              </a:ext>
            </a:extLst>
          </p:cNvPr>
          <p:cNvSpPr txBox="1"/>
          <p:nvPr/>
        </p:nvSpPr>
        <p:spPr>
          <a:xfrm>
            <a:off x="135462" y="5226823"/>
            <a:ext cx="114190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2400" b="1" dirty="0"/>
              <a:t>1</a:t>
            </a:r>
            <a:r>
              <a:rPr lang="ko-KR" altLang="en-US" sz="2400" b="1" dirty="0"/>
              <a:t>차적으로 </a:t>
            </a:r>
            <a:r>
              <a:rPr lang="en-US" altLang="ko-KR" sz="2400" b="1" dirty="0" err="1"/>
              <a:t>StyleGAN</a:t>
            </a:r>
            <a:r>
              <a:rPr lang="en-US" altLang="ko-KR" sz="2400" b="1" dirty="0"/>
              <a:t> training </a:t>
            </a:r>
            <a:r>
              <a:rPr lang="ko-KR" altLang="en-US" sz="2400" b="1" dirty="0"/>
              <a:t>모델을 </a:t>
            </a:r>
            <a:r>
              <a:rPr lang="ko-KR" altLang="en-US" sz="2400" b="1" dirty="0" err="1"/>
              <a:t>딥러닝</a:t>
            </a:r>
            <a:r>
              <a:rPr lang="ko-KR" altLang="en-US" sz="2400" b="1" dirty="0"/>
              <a:t> 서버와 통신하여 개발</a:t>
            </a:r>
            <a:r>
              <a:rPr lang="en-US" altLang="ko-KR" sz="2400" b="1" dirty="0"/>
              <a:t>.</a:t>
            </a: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2400" b="1" dirty="0"/>
              <a:t>Web</a:t>
            </a:r>
            <a:r>
              <a:rPr lang="ko-KR" altLang="en-US" sz="2400" b="1" dirty="0"/>
              <a:t>과 서버</a:t>
            </a:r>
            <a:r>
              <a:rPr lang="en-US" altLang="ko-KR" sz="2400" b="1" dirty="0"/>
              <a:t>, </a:t>
            </a:r>
            <a:r>
              <a:rPr lang="ko-KR" altLang="en-US" sz="2400" b="1" dirty="0" err="1"/>
              <a:t>딥러닝</a:t>
            </a:r>
            <a:r>
              <a:rPr lang="ko-KR" altLang="en-US" sz="2400" b="1" dirty="0"/>
              <a:t> 서버를 따로 개발하여 효율적으로 관리</a:t>
            </a:r>
            <a:r>
              <a:rPr lang="en-US" altLang="ko-KR" sz="2400" b="1" dirty="0"/>
              <a:t>.</a:t>
            </a:r>
          </a:p>
        </p:txBody>
      </p:sp>
      <p:pic>
        <p:nvPicPr>
          <p:cNvPr id="2052" name="Picture 4" descr="타임투데브:[샘플]웹 브라우저에서 동작하는 TensorFlow.js 를 소개합니다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122" y="1764553"/>
            <a:ext cx="5103926" cy="330555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E224684-77EE-4782-814C-037A367179A4}"/>
              </a:ext>
            </a:extLst>
          </p:cNvPr>
          <p:cNvSpPr txBox="1"/>
          <p:nvPr/>
        </p:nvSpPr>
        <p:spPr>
          <a:xfrm>
            <a:off x="398074" y="181247"/>
            <a:ext cx="640871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500" dirty="0">
                <a:latin typeface="KoPub돋움체 Bold"/>
                <a:ea typeface="KoPub돋움체 Bold"/>
                <a:cs typeface="Dubai Medium"/>
              </a:rPr>
              <a:t>작품 개요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F2609A8-3193-4BC4-B252-5767821B4394}"/>
              </a:ext>
            </a:extLst>
          </p:cNvPr>
          <p:cNvCxnSpPr/>
          <p:nvPr/>
        </p:nvCxnSpPr>
        <p:spPr>
          <a:xfrm>
            <a:off x="438043" y="723591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9257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45C9FE6-071F-4C2F-BFE8-B635BEFC79CB}"/>
              </a:ext>
            </a:extLst>
          </p:cNvPr>
          <p:cNvCxnSpPr/>
          <p:nvPr/>
        </p:nvCxnSpPr>
        <p:spPr>
          <a:xfrm>
            <a:off x="376164" y="692696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49171AB-8D36-4F94-843A-A535A12A8646}"/>
              </a:ext>
            </a:extLst>
          </p:cNvPr>
          <p:cNvSpPr txBox="1"/>
          <p:nvPr/>
        </p:nvSpPr>
        <p:spPr>
          <a:xfrm>
            <a:off x="304156" y="188640"/>
            <a:ext cx="64087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KoPub돋움체 Bold" panose="02020603020101020101" pitchFamily="18" charset="-127"/>
                <a:ea typeface="KoPub돋움체 Bold" panose="02020603020101020101" pitchFamily="18" charset="-127"/>
                <a:cs typeface="Dubai Medium" panose="020B0603030403030204" pitchFamily="34" charset="-78"/>
              </a:rPr>
              <a:t>관련 기술 분석</a:t>
            </a:r>
            <a:r>
              <a:rPr lang="en-US" altLang="ko-KR" sz="2500" dirty="0">
                <a:latin typeface="KoPub돋움체 Bold" panose="02020603020101020101" pitchFamily="18" charset="-127"/>
                <a:ea typeface="KoPub돋움체 Bold" panose="02020603020101020101" pitchFamily="18" charset="-127"/>
                <a:cs typeface="Dubai Medium" panose="020B0603030403030204" pitchFamily="34" charset="-78"/>
              </a:rPr>
              <a:t> </a:t>
            </a:r>
            <a:endParaRPr lang="ko-KR" altLang="en-US" sz="2500" dirty="0">
              <a:latin typeface="KoPub돋움체 Bold" panose="02020603020101020101" pitchFamily="18" charset="-127"/>
              <a:ea typeface="KoPub돋움체 Bold" panose="02020603020101020101" pitchFamily="18" charset="-127"/>
              <a:cs typeface="Dubai Medium" panose="020B0603030403030204" pitchFamily="34" charset="-7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CDBEC3-289E-4B6E-B96B-3E05E424A007}"/>
              </a:ext>
            </a:extLst>
          </p:cNvPr>
          <p:cNvSpPr txBox="1"/>
          <p:nvPr/>
        </p:nvSpPr>
        <p:spPr>
          <a:xfrm>
            <a:off x="376164" y="896471"/>
            <a:ext cx="56570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기존 </a:t>
            </a:r>
            <a:r>
              <a:rPr lang="en-US" altLang="ko-KR" dirty="0"/>
              <a:t>GAN</a:t>
            </a:r>
            <a:r>
              <a:rPr lang="ko-KR" altLang="en-US" dirty="0"/>
              <a:t>을 기반으로 한 </a:t>
            </a:r>
            <a:r>
              <a:rPr lang="en-US" altLang="ko-KR" dirty="0"/>
              <a:t>BEGAN, PGGAN</a:t>
            </a:r>
            <a:r>
              <a:rPr lang="ko-KR" altLang="en-US" dirty="0"/>
              <a:t>의 문제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이미지의 </a:t>
            </a:r>
            <a:r>
              <a:rPr lang="en-US" altLang="ko-KR" dirty="0"/>
              <a:t>attribute (</a:t>
            </a:r>
            <a:r>
              <a:rPr lang="ko-KR" altLang="en-US" dirty="0"/>
              <a:t>성별</a:t>
            </a:r>
            <a:r>
              <a:rPr lang="en-US" altLang="ko-KR" dirty="0"/>
              <a:t>, </a:t>
            </a:r>
            <a:r>
              <a:rPr lang="ko-KR" altLang="en-US" dirty="0"/>
              <a:t>연령</a:t>
            </a:r>
            <a:r>
              <a:rPr lang="en-US" altLang="ko-KR" dirty="0"/>
              <a:t>, </a:t>
            </a:r>
            <a:r>
              <a:rPr lang="ko-KR" altLang="en-US" dirty="0"/>
              <a:t>헤어스타일 등</a:t>
            </a:r>
            <a:r>
              <a:rPr lang="en-US" altLang="ko-KR" dirty="0"/>
              <a:t>) </a:t>
            </a:r>
            <a:r>
              <a:rPr lang="ko-KR" altLang="en-US" dirty="0"/>
              <a:t>을 조절하기가 매우 어렵다는 한계가 존재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4928E01-744D-4507-89CF-AAEF5FD28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097" y="1942618"/>
            <a:ext cx="5440456" cy="34480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DB3C6FA-D790-4406-A705-8A62127B8FDF}"/>
              </a:ext>
            </a:extLst>
          </p:cNvPr>
          <p:cNvSpPr txBox="1"/>
          <p:nvPr/>
        </p:nvSpPr>
        <p:spPr>
          <a:xfrm>
            <a:off x="815788" y="5576047"/>
            <a:ext cx="4554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PGGAN</a:t>
            </a:r>
            <a:r>
              <a:rPr lang="ko-KR" altLang="en-US" dirty="0"/>
              <a:t> 로 생성한 부자연스러운 이미지</a:t>
            </a: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212D4DE0-7AB9-49FF-8D9B-2F5590D1946F}"/>
              </a:ext>
            </a:extLst>
          </p:cNvPr>
          <p:cNvSpPr/>
          <p:nvPr/>
        </p:nvSpPr>
        <p:spPr>
          <a:xfrm>
            <a:off x="5844988" y="3523129"/>
            <a:ext cx="528918" cy="313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600973-BC4B-4242-9732-3EECD014F2B3}"/>
              </a:ext>
            </a:extLst>
          </p:cNvPr>
          <p:cNvSpPr txBox="1"/>
          <p:nvPr/>
        </p:nvSpPr>
        <p:spPr>
          <a:xfrm>
            <a:off x="6972493" y="2499044"/>
            <a:ext cx="467061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활용 하고자 하는 모델 </a:t>
            </a:r>
            <a:r>
              <a:rPr lang="en-US" altLang="ko-K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StyleGAN</a:t>
            </a:r>
            <a:r>
              <a:rPr lang="en-US" altLang="ko-KR" dirty="0"/>
              <a:t> </a:t>
            </a:r>
          </a:p>
          <a:p>
            <a:endParaRPr lang="en-US" altLang="ko-KR" dirty="0"/>
          </a:p>
          <a:p>
            <a:r>
              <a:rPr lang="ko-KR" altLang="en-US" dirty="0"/>
              <a:t> 이미지를 </a:t>
            </a:r>
            <a:r>
              <a:rPr lang="en-US" altLang="ko-KR" dirty="0"/>
              <a:t>style</a:t>
            </a:r>
            <a:r>
              <a:rPr lang="ko-KR" altLang="en-US" dirty="0"/>
              <a:t>의 조합으로 보고</a:t>
            </a:r>
            <a:r>
              <a:rPr lang="en-US" altLang="ko-KR" dirty="0"/>
              <a:t>, generator</a:t>
            </a:r>
            <a:r>
              <a:rPr lang="ko-KR" altLang="en-US" dirty="0"/>
              <a:t>의 각 </a:t>
            </a:r>
            <a:r>
              <a:rPr lang="en-US" altLang="ko-KR" dirty="0"/>
              <a:t>layer </a:t>
            </a:r>
            <a:r>
              <a:rPr lang="ko-KR" altLang="en-US" dirty="0"/>
              <a:t>마다 </a:t>
            </a:r>
            <a:r>
              <a:rPr lang="en-US" altLang="ko-KR" dirty="0"/>
              <a:t>style </a:t>
            </a:r>
            <a:r>
              <a:rPr lang="ko-KR" altLang="en-US" dirty="0"/>
              <a:t>정보를 입히는 방식으로 이미지를 합성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</a:t>
            </a:r>
            <a:r>
              <a:rPr lang="ko-KR" altLang="en-US" dirty="0"/>
              <a:t> </a:t>
            </a:r>
            <a:endParaRPr lang="en-US" altLang="ko-KR" dirty="0"/>
          </a:p>
          <a:p>
            <a:r>
              <a:rPr lang="en-US" altLang="ko-KR" dirty="0"/>
              <a:t> style</a:t>
            </a:r>
            <a:r>
              <a:rPr lang="ko-KR" altLang="en-US" dirty="0"/>
              <a:t>은 이미지의 </a:t>
            </a:r>
            <a:r>
              <a:rPr lang="en-US" altLang="ko-KR" dirty="0"/>
              <a:t>coarse feature </a:t>
            </a:r>
            <a:r>
              <a:rPr lang="ko-KR" altLang="en-US" dirty="0"/>
              <a:t>부터 </a:t>
            </a:r>
            <a:r>
              <a:rPr lang="en-US" altLang="ko-KR" dirty="0"/>
              <a:t>fine detail </a:t>
            </a:r>
            <a:r>
              <a:rPr lang="ko-KR" altLang="en-US" dirty="0"/>
              <a:t>까지 각기 다른 </a:t>
            </a:r>
            <a:r>
              <a:rPr lang="en-US" altLang="ko-KR" dirty="0"/>
              <a:t>level</a:t>
            </a:r>
            <a:r>
              <a:rPr lang="ko-KR" altLang="en-US" dirty="0"/>
              <a:t>의 </a:t>
            </a:r>
            <a:r>
              <a:rPr lang="en-US" altLang="ko-KR" dirty="0"/>
              <a:t>visual attribute</a:t>
            </a:r>
            <a:r>
              <a:rPr lang="ko-KR" altLang="en-US" dirty="0"/>
              <a:t>를 조절</a:t>
            </a:r>
          </a:p>
        </p:txBody>
      </p:sp>
    </p:spTree>
    <p:extLst>
      <p:ext uri="{BB962C8B-B14F-4D97-AF65-F5344CB8AC3E}">
        <p14:creationId xmlns:p14="http://schemas.microsoft.com/office/powerpoint/2010/main" val="1196445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438043" y="723591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04156" y="188640"/>
            <a:ext cx="6408712" cy="466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500">
                <a:latin typeface="KoPub돋움체 Bold"/>
                <a:ea typeface="KoPub돋움체 Bold"/>
                <a:cs typeface="Dubai Medium"/>
              </a:rPr>
              <a:t>관련 기술 분석</a:t>
            </a:r>
          </a:p>
        </p:txBody>
      </p:sp>
      <p:pic>
        <p:nvPicPr>
          <p:cNvPr id="7" name="그림 6" descr="장난감이(가) 표시된 사진  자동 생성된 설명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043180" y="1451545"/>
            <a:ext cx="2709113" cy="3954910"/>
          </a:xfrm>
          <a:prstGeom prst="rect">
            <a:avLst/>
          </a:prstGeom>
        </p:spPr>
      </p:pic>
      <p:cxnSp>
        <p:nvCxnSpPr>
          <p:cNvPr id="8" name="직선 화살표 연결선 7"/>
          <p:cNvCxnSpPr/>
          <p:nvPr/>
        </p:nvCxnSpPr>
        <p:spPr>
          <a:xfrm rot="16200000" flipH="1">
            <a:off x="7744144" y="3508131"/>
            <a:ext cx="4651200" cy="0"/>
          </a:xfrm>
          <a:prstGeom prst="straightConnector1">
            <a:avLst/>
          </a:prstGeom>
          <a:ln w="50800" algn="ctr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0184230" y="2652332"/>
            <a:ext cx="1272966" cy="6414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/>
              <a:t>Rank</a:t>
            </a:r>
            <a:r>
              <a:rPr lang="ko-KR" altLang="en-US"/>
              <a:t>별</a:t>
            </a:r>
          </a:p>
          <a:p>
            <a:pPr>
              <a:defRPr lang="ko-KR" altLang="en-US"/>
            </a:pPr>
            <a:r>
              <a:rPr lang="en-US" altLang="ko-KR"/>
              <a:t>Tree</a:t>
            </a:r>
            <a:r>
              <a:rPr lang="ko-KR" altLang="en-US"/>
              <a:t> 생성.</a:t>
            </a:r>
          </a:p>
        </p:txBody>
      </p:sp>
      <p:pic>
        <p:nvPicPr>
          <p:cNvPr id="4097" name="Picture 1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71247" y="1451545"/>
            <a:ext cx="5863665" cy="4900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직사각형 1"/>
          <p:cNvSpPr/>
          <p:nvPr/>
        </p:nvSpPr>
        <p:spPr>
          <a:xfrm>
            <a:off x="771248" y="996703"/>
            <a:ext cx="31492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b="1" i="1"/>
              <a:t>Style-Based Generator </a:t>
            </a:r>
            <a:r>
              <a:rPr lang="ko-KR" altLang="en-US" b="1" i="1"/>
              <a:t>구조</a:t>
            </a:r>
            <a:endParaRPr lang="en-US" altLang="ko-KR" b="1" i="1"/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76164" y="692696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04156" y="188640"/>
            <a:ext cx="6408712" cy="466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500">
                <a:latin typeface="KoPub돋움체 Bold"/>
                <a:ea typeface="KoPub돋움체 Bold"/>
                <a:cs typeface="Dubai Medium"/>
              </a:rPr>
              <a:t>관련 기술 분석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74635" y="2002993"/>
            <a:ext cx="7200900" cy="371792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직사각형 1"/>
          <p:cNvSpPr/>
          <p:nvPr/>
        </p:nvSpPr>
        <p:spPr>
          <a:xfrm>
            <a:off x="726019" y="984682"/>
            <a:ext cx="21752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b="1" i="1"/>
              <a:t>Mapping Network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87506" y="1452282"/>
            <a:ext cx="78880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/>
              <a:t>input  vector</a:t>
            </a:r>
            <a:r>
              <a:rPr lang="ko-KR" altLang="en-US"/>
              <a:t>로부터 직접 이미지를 생성하는 것이 아닌 </a:t>
            </a:r>
            <a:r>
              <a:rPr lang="en-US" altLang="ko-KR" b="1"/>
              <a:t>Mapping Network</a:t>
            </a:r>
          </a:p>
          <a:p>
            <a:pPr lvl="0">
              <a:defRPr lang="ko-KR" altLang="en-US"/>
            </a:pPr>
            <a:r>
              <a:rPr lang="ko-KR" altLang="en-US"/>
              <a:t>를</a:t>
            </a:r>
            <a:r>
              <a:rPr lang="en-US" altLang="ko-KR"/>
              <a:t> </a:t>
            </a:r>
            <a:r>
              <a:rPr lang="ko-KR" altLang="en-US"/>
              <a:t>거쳐</a:t>
            </a:r>
            <a:r>
              <a:rPr lang="en-US" altLang="ko-KR"/>
              <a:t> intermediate vector</a:t>
            </a:r>
            <a:r>
              <a:rPr lang="ko-KR" altLang="en-US"/>
              <a:t>로 변환 후 이미지를 생성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6847" y="5873318"/>
            <a:ext cx="106052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/>
              <a:t>Mapping Network</a:t>
            </a:r>
            <a:r>
              <a:rPr lang="ko-KR" altLang="en-US"/>
              <a:t>를 사용할 경우 고정된 </a:t>
            </a:r>
            <a:r>
              <a:rPr lang="en-US" altLang="ko-KR"/>
              <a:t>distribution</a:t>
            </a:r>
            <a:r>
              <a:rPr lang="ko-KR" altLang="en-US"/>
              <a:t>을 따를 필요가 없어지기 때문에</a:t>
            </a:r>
            <a:r>
              <a:rPr lang="en-US" altLang="ko-KR"/>
              <a:t>, </a:t>
            </a:r>
            <a:r>
              <a:rPr lang="ko-KR" altLang="en-US"/>
              <a:t>학습 데이터를 훨씬 유동적인 공간 </a:t>
            </a:r>
            <a:r>
              <a:rPr lang="en-US" altLang="ko-KR"/>
              <a:t>(intermediate latent space)</a:t>
            </a:r>
            <a:r>
              <a:rPr lang="ko-KR" altLang="en-US"/>
              <a:t>에 </a:t>
            </a:r>
            <a:r>
              <a:rPr lang="en-US" altLang="ko-KR"/>
              <a:t>mapping </a:t>
            </a:r>
            <a:r>
              <a:rPr lang="ko-KR" altLang="en-US"/>
              <a:t>할 수 있다</a:t>
            </a:r>
            <a:r>
              <a:rPr lang="en-US" altLang="ko-KR"/>
              <a:t>.</a:t>
            </a:r>
          </a:p>
        </p:txBody>
      </p: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645C9FE6-071F-4C2F-BFE8-B635BEFC79CB}"/>
              </a:ext>
            </a:extLst>
          </p:cNvPr>
          <p:cNvCxnSpPr/>
          <p:nvPr/>
        </p:nvCxnSpPr>
        <p:spPr>
          <a:xfrm>
            <a:off x="376164" y="692696"/>
            <a:ext cx="8712000" cy="0"/>
          </a:xfrm>
          <a:prstGeom prst="line">
            <a:avLst/>
          </a:prstGeom>
          <a:ln w="19050">
            <a:solidFill>
              <a:schemeClr val="tx1"/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49171AB-8D36-4F94-843A-A535A12A8646}"/>
              </a:ext>
            </a:extLst>
          </p:cNvPr>
          <p:cNvSpPr txBox="1"/>
          <p:nvPr/>
        </p:nvSpPr>
        <p:spPr>
          <a:xfrm>
            <a:off x="304156" y="188640"/>
            <a:ext cx="640871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KoPub돋움체 Bold" panose="02020603020101020101" pitchFamily="18" charset="-127"/>
                <a:ea typeface="KoPub돋움체 Bold" panose="02020603020101020101" pitchFamily="18" charset="-127"/>
                <a:cs typeface="Dubai Medium" panose="020B0603030403030204" pitchFamily="34" charset="-78"/>
              </a:rPr>
              <a:t>관련 기술 분석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726019" y="984682"/>
            <a:ext cx="1633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i="1" dirty="0"/>
              <a:t>Style</a:t>
            </a:r>
            <a:r>
              <a:rPr lang="ko-KR" altLang="en-US" b="1" i="1" dirty="0"/>
              <a:t> </a:t>
            </a:r>
            <a:r>
              <a:rPr lang="en-US" altLang="ko-KR" b="1" i="1" dirty="0"/>
              <a:t>Module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E5F0E1-62A8-4AEB-B621-548DE1A3F68F}"/>
              </a:ext>
            </a:extLst>
          </p:cNvPr>
          <p:cNvSpPr txBox="1"/>
          <p:nvPr/>
        </p:nvSpPr>
        <p:spPr>
          <a:xfrm>
            <a:off x="726019" y="1354015"/>
            <a:ext cx="104797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생성된</a:t>
            </a:r>
            <a:r>
              <a:rPr lang="en-US" altLang="ko-KR" dirty="0"/>
              <a:t> W</a:t>
            </a:r>
            <a:r>
              <a:rPr lang="ko-KR" altLang="en-US" dirty="0"/>
              <a:t>는 </a:t>
            </a:r>
            <a:r>
              <a:rPr lang="en-US" altLang="ko-KR" dirty="0"/>
              <a:t>synthesis network</a:t>
            </a:r>
            <a:r>
              <a:rPr lang="ko-KR" altLang="en-US" dirty="0"/>
              <a:t>가 이미지를 생성하는 과정에서 </a:t>
            </a:r>
            <a:r>
              <a:rPr lang="en-US" altLang="ko-KR" dirty="0"/>
              <a:t>style</a:t>
            </a:r>
            <a:r>
              <a:rPr lang="ko-KR" altLang="en-US" dirty="0"/>
              <a:t>을 입히는 데 사용된다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각 </a:t>
            </a:r>
            <a:r>
              <a:rPr lang="en-US" altLang="ko-KR" dirty="0"/>
              <a:t>convolution layer </a:t>
            </a:r>
            <a:r>
              <a:rPr lang="ko-KR" altLang="en-US" dirty="0"/>
              <a:t>이후마다 </a:t>
            </a:r>
            <a:r>
              <a:rPr lang="en-US" altLang="ko-KR" dirty="0">
                <a:hlinkClick r:id="rId2"/>
              </a:rPr>
              <a:t>Adaptive Instance Normalization (</a:t>
            </a:r>
            <a:r>
              <a:rPr lang="en-US" altLang="ko-KR" dirty="0" err="1">
                <a:hlinkClick r:id="rId2"/>
              </a:rPr>
              <a:t>AdaIN</a:t>
            </a:r>
            <a:r>
              <a:rPr lang="en-US" altLang="ko-KR" dirty="0">
                <a:hlinkClick r:id="rId2"/>
              </a:rPr>
              <a:t>)</a:t>
            </a:r>
            <a:r>
              <a:rPr lang="en-US" altLang="ko-KR" dirty="0"/>
              <a:t> </a:t>
            </a:r>
            <a:r>
              <a:rPr lang="ko-KR" altLang="en-US" dirty="0"/>
              <a:t>을 통해 </a:t>
            </a:r>
            <a:r>
              <a:rPr lang="en-US" altLang="ko-KR" dirty="0"/>
              <a:t>style</a:t>
            </a:r>
            <a:r>
              <a:rPr lang="ko-KR" altLang="en-US" dirty="0"/>
              <a:t>이 입혀진다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BA98CEF-8CD5-4807-922D-C6C4E51B9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5352" y="2431214"/>
            <a:ext cx="8218954" cy="3862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50426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1040</Words>
  <Application>Microsoft Office PowerPoint</Application>
  <PresentationFormat>와이드스크린</PresentationFormat>
  <Paragraphs>221</Paragraphs>
  <Slides>28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4" baseType="lpstr">
      <vt:lpstr>KoPub돋움체 Bold</vt:lpstr>
      <vt:lpstr>KoPub돋움체 Medium</vt:lpstr>
      <vt:lpstr>맑은 고딕</vt:lpstr>
      <vt:lpstr>Abadi Extra Light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Another work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연수 임</dc:creator>
  <cp:lastModifiedBy>박덕원</cp:lastModifiedBy>
  <cp:revision>64</cp:revision>
  <dcterms:created xsi:type="dcterms:W3CDTF">2020-03-18T15:26:30Z</dcterms:created>
  <dcterms:modified xsi:type="dcterms:W3CDTF">2020-03-31T03:50:31Z</dcterms:modified>
</cp:coreProperties>
</file>

<file path=docProps/thumbnail.jpeg>
</file>